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  <p:sldMasterId id="2147483653" r:id="rId2"/>
    <p:sldMasterId id="2147486020" r:id="rId3"/>
  </p:sldMasterIdLst>
  <p:notesMasterIdLst>
    <p:notesMasterId r:id="rId55"/>
  </p:notesMasterIdLst>
  <p:handoutMasterIdLst>
    <p:handoutMasterId r:id="rId56"/>
  </p:handoutMasterIdLst>
  <p:sldIdLst>
    <p:sldId id="1120" r:id="rId4"/>
    <p:sldId id="1084" r:id="rId5"/>
    <p:sldId id="1085" r:id="rId6"/>
    <p:sldId id="1132" r:id="rId7"/>
    <p:sldId id="1086" r:id="rId8"/>
    <p:sldId id="1121" r:id="rId9"/>
    <p:sldId id="1089" r:id="rId10"/>
    <p:sldId id="1104" r:id="rId11"/>
    <p:sldId id="1113" r:id="rId12"/>
    <p:sldId id="1076" r:id="rId13"/>
    <p:sldId id="1077" r:id="rId14"/>
    <p:sldId id="1061" r:id="rId15"/>
    <p:sldId id="1103" r:id="rId16"/>
    <p:sldId id="1062" r:id="rId17"/>
    <p:sldId id="1102" r:id="rId18"/>
    <p:sldId id="1063" r:id="rId19"/>
    <p:sldId id="1106" r:id="rId20"/>
    <p:sldId id="1112" r:id="rId21"/>
    <p:sldId id="1052" r:id="rId22"/>
    <p:sldId id="1074" r:id="rId23"/>
    <p:sldId id="1125" r:id="rId24"/>
    <p:sldId id="1090" r:id="rId25"/>
    <p:sldId id="1068" r:id="rId26"/>
    <p:sldId id="1099" r:id="rId27"/>
    <p:sldId id="1126" r:id="rId28"/>
    <p:sldId id="1100" r:id="rId29"/>
    <p:sldId id="1134" r:id="rId30"/>
    <p:sldId id="1114" r:id="rId31"/>
    <p:sldId id="1117" r:id="rId32"/>
    <p:sldId id="1115" r:id="rId33"/>
    <p:sldId id="1116" r:id="rId34"/>
    <p:sldId id="1069" r:id="rId35"/>
    <p:sldId id="1073" r:id="rId36"/>
    <p:sldId id="1098" r:id="rId37"/>
    <p:sldId id="1135" r:id="rId38"/>
    <p:sldId id="1136" r:id="rId39"/>
    <p:sldId id="1118" r:id="rId40"/>
    <p:sldId id="1058" r:id="rId41"/>
    <p:sldId id="1070" r:id="rId42"/>
    <p:sldId id="1101" r:id="rId43"/>
    <p:sldId id="1056" r:id="rId44"/>
    <p:sldId id="1094" r:id="rId45"/>
    <p:sldId id="1096" r:id="rId46"/>
    <p:sldId id="1128" r:id="rId47"/>
    <p:sldId id="1097" r:id="rId48"/>
    <p:sldId id="1129" r:id="rId49"/>
    <p:sldId id="1130" r:id="rId50"/>
    <p:sldId id="1131" r:id="rId51"/>
    <p:sldId id="1137" r:id="rId52"/>
    <p:sldId id="1133" r:id="rId53"/>
    <p:sldId id="1060" r:id="rId54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E47"/>
    <a:srgbClr val="FFFFFF"/>
    <a:srgbClr val="3333FF"/>
    <a:srgbClr val="A20000"/>
    <a:srgbClr val="CC0000"/>
    <a:srgbClr val="3366FF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029" autoAdjust="0"/>
    <p:restoredTop sz="94544" autoAdjust="0"/>
  </p:normalViewPr>
  <p:slideViewPr>
    <p:cSldViewPr snapToGrid="0">
      <p:cViewPr varScale="1">
        <p:scale>
          <a:sx n="114" d="100"/>
          <a:sy n="114" d="100"/>
        </p:scale>
        <p:origin x="4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Chris\University\Coursera\peerGrading\results\hci\figures\Figure%20Number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Chris\University\Coursera\peerGrading\results\hci\figures\Figure%20Numbe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681561679790026"/>
          <c:y val="0.0352404364691345"/>
          <c:w val="0.889065811218042"/>
          <c:h val="0.88725771132682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'Gibbs V1'!$A$4:$A$43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'Gibbs V1'!$I$4:$I$43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2.0</c:v>
                </c:pt>
                <c:pt idx="14">
                  <c:v>14.0</c:v>
                </c:pt>
                <c:pt idx="15">
                  <c:v>59.0</c:v>
                </c:pt>
                <c:pt idx="16">
                  <c:v>225.0</c:v>
                </c:pt>
                <c:pt idx="17">
                  <c:v>1173.0</c:v>
                </c:pt>
                <c:pt idx="18">
                  <c:v>6569.0</c:v>
                </c:pt>
                <c:pt idx="19">
                  <c:v>23231.0</c:v>
                </c:pt>
                <c:pt idx="20">
                  <c:v>26842.0</c:v>
                </c:pt>
                <c:pt idx="21">
                  <c:v>6682.0</c:v>
                </c:pt>
                <c:pt idx="22">
                  <c:v>1009.0</c:v>
                </c:pt>
                <c:pt idx="23">
                  <c:v>169.0</c:v>
                </c:pt>
                <c:pt idx="24">
                  <c:v>22.0</c:v>
                </c:pt>
                <c:pt idx="25">
                  <c:v>3.0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943047792"/>
        <c:axId val="943050112"/>
      </c:barChart>
      <c:catAx>
        <c:axId val="943047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943050112"/>
        <c:crosses val="autoZero"/>
        <c:auto val="1"/>
        <c:lblAlgn val="ctr"/>
        <c:lblOffset val="100"/>
        <c:tickLblSkip val="4"/>
        <c:noMultiLvlLbl val="0"/>
      </c:catAx>
      <c:valAx>
        <c:axId val="9430501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430477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974816096"/>
        <c:axId val="941985456"/>
      </c:barChart>
      <c:catAx>
        <c:axId val="9748160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941985456"/>
        <c:crosses val="autoZero"/>
        <c:auto val="0"/>
        <c:lblAlgn val="ctr"/>
        <c:lblOffset val="100"/>
        <c:tickLblSkip val="4"/>
        <c:noMultiLvlLbl val="0"/>
      </c:catAx>
      <c:valAx>
        <c:axId val="9419854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7481609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711FCEDC-97EB-C243-AC4D-F3A7EAD8D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35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ED5204D4-04B5-E840-8B19-E64EF09C04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5035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91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55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53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6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 typeface="Times New Roman" charset="0"/>
              <a:buNone/>
            </a:pPr>
            <a:fld id="{0319C064-B9E7-0C48-97F3-6AE327E24C95}" type="slidenum">
              <a:rPr lang="en-US" altLang="en-US" sz="1200">
                <a:ea typeface="Lucida Sans Unicode" charset="0"/>
                <a:cs typeface="Lucida Sans Unicode" charset="0"/>
              </a:rPr>
              <a:pPr>
                <a:buFont typeface="Times New Roman" charset="0"/>
                <a:buNone/>
              </a:pPr>
              <a:t>27</a:t>
            </a:fld>
            <a:endParaRPr lang="en-US" altLang="en-US" sz="1200">
              <a:ea typeface="Lucida Sans Unicode" charset="0"/>
              <a:cs typeface="Lucida Sans Unicode" charset="0"/>
            </a:endParaRPr>
          </a:p>
        </p:txBody>
      </p:sp>
      <p:sp>
        <p:nvSpPr>
          <p:cNvPr id="17411" name="Text Box 1"/>
          <p:cNvSpPr txBox="1">
            <a:spLocks noChangeArrowheads="1"/>
          </p:cNvSpPr>
          <p:nvPr/>
        </p:nvSpPr>
        <p:spPr bwMode="auto">
          <a:xfrm>
            <a:off x="3881438" y="8831263"/>
            <a:ext cx="29749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lnSpc>
                <a:spcPct val="95000"/>
              </a:lnSpc>
              <a:buClr>
                <a:srgbClr val="000000"/>
              </a:buClr>
              <a:buSzPct val="100000"/>
            </a:pPr>
            <a:fld id="{9949CFAA-7310-6242-96F2-E808561B2EF9}" type="slidenum">
              <a:rPr lang="en-US" altLang="en-US" sz="1300">
                <a:solidFill>
                  <a:srgbClr val="000000"/>
                </a:solidFill>
              </a:rPr>
              <a:pPr algn="r">
                <a:lnSpc>
                  <a:spcPct val="95000"/>
                </a:lnSpc>
                <a:buClr>
                  <a:srgbClr val="000000"/>
                </a:buClr>
                <a:buSzPct val="100000"/>
              </a:pPr>
              <a:t>27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1209675" y="706438"/>
            <a:ext cx="443865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835" tIns="41418" rIns="82835" bIns="4141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414838"/>
            <a:ext cx="548640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 typeface="Times New Roman" charset="0"/>
              <a:buNone/>
            </a:pPr>
            <a:fld id="{0319C064-B9E7-0C48-97F3-6AE327E24C95}" type="slidenum">
              <a:rPr lang="en-US" altLang="en-US" sz="1200">
                <a:ea typeface="Lucida Sans Unicode" charset="0"/>
                <a:cs typeface="Lucida Sans Unicode" charset="0"/>
              </a:rPr>
              <a:pPr>
                <a:buFont typeface="Times New Roman" charset="0"/>
                <a:buNone/>
              </a:pPr>
              <a:t>28</a:t>
            </a:fld>
            <a:endParaRPr lang="en-US" altLang="en-US" sz="1200">
              <a:ea typeface="Lucida Sans Unicode" charset="0"/>
              <a:cs typeface="Lucida Sans Unicode" charset="0"/>
            </a:endParaRPr>
          </a:p>
        </p:txBody>
      </p:sp>
      <p:sp>
        <p:nvSpPr>
          <p:cNvPr id="17411" name="Text Box 1"/>
          <p:cNvSpPr txBox="1">
            <a:spLocks noChangeArrowheads="1"/>
          </p:cNvSpPr>
          <p:nvPr/>
        </p:nvSpPr>
        <p:spPr bwMode="auto">
          <a:xfrm>
            <a:off x="3881438" y="8831263"/>
            <a:ext cx="29749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lnSpc>
                <a:spcPct val="95000"/>
              </a:lnSpc>
              <a:buClr>
                <a:srgbClr val="000000"/>
              </a:buClr>
              <a:buSzPct val="100000"/>
            </a:pPr>
            <a:fld id="{9949CFAA-7310-6242-96F2-E808561B2EF9}" type="slidenum">
              <a:rPr lang="en-US" altLang="en-US" sz="1300">
                <a:solidFill>
                  <a:srgbClr val="000000"/>
                </a:solidFill>
              </a:rPr>
              <a:pPr algn="r">
                <a:lnSpc>
                  <a:spcPct val="95000"/>
                </a:lnSpc>
                <a:buClr>
                  <a:srgbClr val="000000"/>
                </a:buClr>
                <a:buSzPct val="100000"/>
              </a:pPr>
              <a:t>28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1209675" y="706438"/>
            <a:ext cx="443865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835" tIns="41418" rIns="82835" bIns="4141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414838"/>
            <a:ext cx="548640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2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 typeface="Times New Roman" charset="0"/>
              <a:buNone/>
            </a:pPr>
            <a:fld id="{57152729-8589-9641-B13A-193A44D10C0E}" type="slidenum">
              <a:rPr lang="en-US" altLang="en-US" sz="1200">
                <a:ea typeface="Lucida Sans Unicode" charset="0"/>
                <a:cs typeface="Lucida Sans Unicode" charset="0"/>
              </a:rPr>
              <a:pPr>
                <a:buFont typeface="Times New Roman" charset="0"/>
                <a:buNone/>
              </a:pPr>
              <a:t>30</a:t>
            </a:fld>
            <a:endParaRPr lang="en-US" altLang="en-US" sz="1200">
              <a:ea typeface="Lucida Sans Unicode" charset="0"/>
              <a:cs typeface="Lucida Sans Unicode" charset="0"/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3881438" y="8831263"/>
            <a:ext cx="29749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lnSpc>
                <a:spcPct val="95000"/>
              </a:lnSpc>
              <a:buClr>
                <a:srgbClr val="000000"/>
              </a:buClr>
              <a:buSzPct val="100000"/>
            </a:pPr>
            <a:fld id="{1797F825-4D6B-DC45-A023-3886675AD198}" type="slidenum">
              <a:rPr lang="en-US" altLang="en-US" sz="1300">
                <a:solidFill>
                  <a:srgbClr val="000000"/>
                </a:solidFill>
              </a:rPr>
              <a:pPr algn="r">
                <a:lnSpc>
                  <a:spcPct val="95000"/>
                </a:lnSpc>
                <a:buClr>
                  <a:srgbClr val="000000"/>
                </a:buClr>
                <a:buSzPct val="100000"/>
              </a:pPr>
              <a:t>30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9460" name="Text Box 2"/>
          <p:cNvSpPr txBox="1">
            <a:spLocks noChangeArrowheads="1"/>
          </p:cNvSpPr>
          <p:nvPr/>
        </p:nvSpPr>
        <p:spPr bwMode="auto">
          <a:xfrm>
            <a:off x="1209675" y="706438"/>
            <a:ext cx="443865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835" tIns="41418" rIns="82835" bIns="4141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414838"/>
            <a:ext cx="548640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9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 typeface="Times New Roman" charset="0"/>
              <a:buNone/>
            </a:pPr>
            <a:fld id="{C552A6CD-3E57-F24E-92C1-16D4938049FB}" type="slidenum">
              <a:rPr lang="en-US" altLang="en-US" sz="1200">
                <a:ea typeface="Lucida Sans Unicode" charset="0"/>
                <a:cs typeface="Lucida Sans Unicode" charset="0"/>
              </a:rPr>
              <a:pPr>
                <a:buFont typeface="Times New Roman" charset="0"/>
                <a:buNone/>
              </a:pPr>
              <a:t>31</a:t>
            </a:fld>
            <a:endParaRPr lang="en-US" altLang="en-US" sz="1200">
              <a:ea typeface="Lucida Sans Unicode" charset="0"/>
              <a:cs typeface="Lucida Sans Unicode" charset="0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3881438" y="8831263"/>
            <a:ext cx="29749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lnSpc>
                <a:spcPct val="95000"/>
              </a:lnSpc>
              <a:buClr>
                <a:srgbClr val="000000"/>
              </a:buClr>
              <a:buSzPct val="100000"/>
            </a:pPr>
            <a:fld id="{68D493E8-08AB-5A4E-A755-3ADDB92B8CDA}" type="slidenum">
              <a:rPr lang="en-US" altLang="en-US" sz="1300">
                <a:solidFill>
                  <a:srgbClr val="000000"/>
                </a:solidFill>
              </a:rPr>
              <a:pPr algn="r">
                <a:lnSpc>
                  <a:spcPct val="95000"/>
                </a:lnSpc>
                <a:buClr>
                  <a:srgbClr val="000000"/>
                </a:buClr>
                <a:buSzPct val="100000"/>
              </a:pPr>
              <a:t>31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1209675" y="706438"/>
            <a:ext cx="443865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835" tIns="41418" rIns="82835" bIns="4141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414838"/>
            <a:ext cx="548640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49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0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37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6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8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257B85C-7F0E-9143-8131-177F97F362FF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97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D932F0D-F7BD-E344-8754-18E72997577E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994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8435318-DBE4-FD45-9A0D-DE70D6801250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905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F4B3EED-CFB0-854C-BD96-903A136C4D58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5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60FBA9-B0B6-084E-822A-CEC2BD9B46DA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54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T0" fmla="*/ 0 w 21600"/>
              <a:gd name="T1" fmla="*/ 0 h 21600"/>
              <a:gd name="T2" fmla="*/ 388171267 w 21600"/>
              <a:gd name="T3" fmla="*/ 1676799800 h 21600"/>
              <a:gd name="T4" fmla="*/ 0 w 21600"/>
              <a:gd name="T5" fmla="*/ 16767998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Tx/>
              <a:buNone/>
              <a:defRPr sz="25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C29B180-41B8-964E-BBB3-AC17698F23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311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A8B78-4AFD-7D48-A248-F224301AC5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22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FEEC0-B877-1A45-A593-0192C77707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92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956D1-2361-CA49-ADAE-F6B9111A12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98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BBF65-5C47-9346-80AF-88253E2199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89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618B1-BAEC-0C4E-AF3F-02B2168C67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519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3FC83-5380-8F4F-AFFA-760C423A9F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7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6DAA4-7641-CA45-BEBB-E505F45690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529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A2C30-E613-4A4C-988F-6C4A756095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58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4ACD6-A561-9F49-9C8E-8A20C234FD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54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74B9B-55B1-A34B-B2DB-A8732C8867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9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lvl3pPr>
              <a:buClrTx/>
              <a:buFont typeface="Courier New" pitchFamily="49" charset="0"/>
              <a:buChar char="o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BA50A-28FB-E84C-B071-DD80515FB0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496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D14F0-C5CE-D84F-91A9-CB0038D8BC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084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CA240-7D83-2546-A64E-BE03F599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631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E42BA-7C47-F346-95B5-DC5002D6F6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770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FD0D6B-2647-CE4D-99A7-2CA1DE1421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833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C49C4A21-8F37-1942-92AF-1E85DC557D95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0AAD5-01F6-5C43-A0FD-31B231B8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3F490-A32F-1346-AAC2-9C0EE222E2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96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59CB-95A4-5D49-8F48-93A4B8F5B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94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4BC74-F3EC-3840-A802-3BB7378209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91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74C19-0D7E-A847-BFB5-76D52E02FC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82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BB1C8-8FB7-FA4B-9867-8B3714E972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381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A38AA-2F38-1445-842D-A8E8A7D604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48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7.xml"/><Relationship Id="rId16" Type="http://schemas.openxmlformats.org/officeDocument/2006/relationships/theme" Target="../theme/theme3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35CE7FDC-A9AC-6A48-B529-9866D47433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9" r:id="rId1"/>
    <p:sldLayoutId id="2147485998" r:id="rId2"/>
    <p:sldLayoutId id="2147485999" r:id="rId3"/>
    <p:sldLayoutId id="2147486000" r:id="rId4"/>
    <p:sldLayoutId id="2147486001" r:id="rId5"/>
    <p:sldLayoutId id="2147486002" r:id="rId6"/>
    <p:sldLayoutId id="2147486003" r:id="rId7"/>
    <p:sldLayoutId id="2147486004" r:id="rId8"/>
    <p:sldLayoutId id="2147486005" r:id="rId9"/>
    <p:sldLayoutId id="2147486006" r:id="rId10"/>
    <p:sldLayoutId id="214748600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Char char="•"/>
        <a:defRPr kumimoji="1"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Ø"/>
        <a:defRPr kumimoji="1" sz="24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0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D75184C-1119-6649-BA3F-F0A3BC65AB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8" r:id="rId1"/>
    <p:sldLayoutId id="2147486009" r:id="rId2"/>
    <p:sldLayoutId id="2147486010" r:id="rId3"/>
    <p:sldLayoutId id="2147486011" r:id="rId4"/>
    <p:sldLayoutId id="2147486012" r:id="rId5"/>
    <p:sldLayoutId id="2147486013" r:id="rId6"/>
    <p:sldLayoutId id="2147486014" r:id="rId7"/>
    <p:sldLayoutId id="2147486015" r:id="rId8"/>
    <p:sldLayoutId id="2147486016" r:id="rId9"/>
    <p:sldLayoutId id="2147486017" r:id="rId10"/>
    <p:sldLayoutId id="21474860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1" y="6196718"/>
            <a:ext cx="620889" cy="6208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26613" y="6447967"/>
            <a:ext cx="141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smtClean="0">
                <a:solidFill>
                  <a:prstClr val="black"/>
                </a:solidFill>
                <a:latin typeface="Calibri"/>
              </a:rPr>
              <a:t>Parent’s Club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4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1" r:id="rId1"/>
    <p:sldLayoutId id="2147486022" r:id="rId2"/>
    <p:sldLayoutId id="2147486023" r:id="rId3"/>
    <p:sldLayoutId id="2147486024" r:id="rId4"/>
    <p:sldLayoutId id="2147486025" r:id="rId5"/>
    <p:sldLayoutId id="2147486026" r:id="rId6"/>
    <p:sldLayoutId id="2147486027" r:id="rId7"/>
    <p:sldLayoutId id="2147486028" r:id="rId8"/>
    <p:sldLayoutId id="2147486029" r:id="rId9"/>
    <p:sldLayoutId id="2147486030" r:id="rId10"/>
    <p:sldLayoutId id="2147486031" r:id="rId11"/>
    <p:sldLayoutId id="2147486032" r:id="rId12"/>
    <p:sldLayoutId id="2147486033" r:id="rId13"/>
    <p:sldLayoutId id="2147486034" r:id="rId14"/>
    <p:sldLayoutId id="2147486035" r:id="rId1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2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5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6.w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7.w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8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4.wmf"/><Relationship Id="rId5" Type="http://schemas.openxmlformats.org/officeDocument/2006/relationships/image" Target="../media/image3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pload.wikimedia.org/wikipedia/en/5/54/LogDirichletDensity-alpha_0.3_to_alpha_2.0.gif" TargetMode="External"/><Relationship Id="rId3" Type="http://schemas.openxmlformats.org/officeDocument/2006/relationships/image" Target="../media/image3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6.wmf"/><Relationship Id="rId7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8.w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39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8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600" y="-1252478"/>
            <a:ext cx="9372600" cy="8090034"/>
          </a:xfrm>
          <a:prstGeom prst="rect">
            <a:avLst/>
          </a:prstGeom>
        </p:spPr>
      </p:pic>
      <p:pic>
        <p:nvPicPr>
          <p:cNvPr id="3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Maximum A Posteriori</a:t>
            </a:r>
          </a:p>
          <a:p>
            <a:r>
              <a:rPr lang="en-US" sz="2400" b="1" dirty="0">
                <a:solidFill>
                  <a:srgbClr val="000000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CS109, </a:t>
            </a:r>
            <a:r>
              <a:rPr lang="en-US" sz="2400" b="1" dirty="0">
                <a:solidFill>
                  <a:srgbClr val="000000"/>
                </a:solidFill>
                <a:latin typeface="Century Gothic"/>
                <a:cs typeface="Century Gothic"/>
              </a:rPr>
              <a:t>Stanford 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79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5181600"/>
          </a:xfrm>
        </p:spPr>
        <p:txBody>
          <a:bodyPr/>
          <a:lstStyle/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9" descr="http://sameens.dia.uned.es/Trabajos7/Trabajos_Publicos/Trab_6/Puchades_Rincon_6/Thomas_Bay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2397125"/>
            <a:ext cx="27432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>
            <a:spLocks noChangeArrowheads="1"/>
          </p:cNvSpPr>
          <p:nvPr/>
        </p:nvSpPr>
        <p:spPr bwMode="auto">
          <a:xfrm>
            <a:off x="685800" y="2438400"/>
            <a:ext cx="3886200" cy="1219200"/>
          </a:xfrm>
          <a:prstGeom prst="wedgeEllipseCallout">
            <a:avLst>
              <a:gd name="adj1" fmla="val 63505"/>
              <a:gd name="adj2" fmla="val 63986"/>
            </a:avLst>
          </a:prstGeom>
          <a:solidFill>
            <a:schemeClr val="bg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latin typeface="Arial" charset="0"/>
                <a:ea typeface="Arial" charset="0"/>
                <a:cs typeface="Arial" charset="0"/>
              </a:rPr>
              <a:t>So good to see you again!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Need a Volunteer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970157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I have two envelopes, will allow you to have one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One contains $X, the other contains $2X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Select an envelope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Open it!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Now, would you like to switch for other envelope?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To help you decide, compute E[$ in other envelope]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Let Y = $ in envelope you selected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Before opening envelope, think either </a:t>
            </a:r>
            <a:r>
              <a:rPr lang="en-US" altLang="en-US" u="sng">
                <a:latin typeface="Arial" charset="0"/>
                <a:ea typeface="Arial" charset="0"/>
                <a:cs typeface="Arial" charset="0"/>
              </a:rPr>
              <a:t>equally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good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So, what happened by opening envelope?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And does it really make sense to switch?</a:t>
            </a: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>
            <p:extLst/>
          </p:nvPr>
        </p:nvGraphicFramePr>
        <p:xfrm>
          <a:off x="1730375" y="4322957"/>
          <a:ext cx="47466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8" name="Equation" r:id="rId4" imgW="2641600" imgH="279400" progId="Equation.3">
                  <p:embed/>
                </p:oleObj>
              </mc:Choice>
              <mc:Fallback>
                <p:oleObj name="Equation" r:id="rId4" imgW="26416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5" y="4322957"/>
                        <a:ext cx="474662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Two Envelopes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7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The “two envelopes” problem set-up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Two envelopes: one contains $X, other contains $2X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You select an envelope and open it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Let Y = $ in envelope you selected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Let Z = $ in other envelope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endParaRPr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endParaRPr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endParaRPr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E[Z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| Y] above assumes all values X (where 0 &lt;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&lt;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) are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equally likely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Note: there are infinitely many values of X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So, not true probability distribution over X (doesn’t integrate to 1)</a:t>
            </a: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46807"/>
              </p:ext>
            </p:extLst>
          </p:nvPr>
        </p:nvGraphicFramePr>
        <p:xfrm>
          <a:off x="1758950" y="3276600"/>
          <a:ext cx="31940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4" imgW="1778000" imgH="279400" progId="Equation.3">
                  <p:embed/>
                </p:oleObj>
              </mc:Choice>
              <mc:Fallback>
                <p:oleObj name="Equation" r:id="rId4" imgW="1778000" imgH="279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3276600"/>
                        <a:ext cx="319405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Thinking Deeper About Two Envelopes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57200" y="4038600"/>
            <a:ext cx="8153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All Values are Equally Likely?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447800" y="1447800"/>
            <a:ext cx="0" cy="4495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343400" y="60198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137160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p(X)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400" y="56388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622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814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0" y="56388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 bwMode="auto">
          <a:xfrm>
            <a:off x="2438400" y="2741342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3657600" y="2743200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19800" y="55626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r>
              <a:rPr lang="en-US" smtClean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8006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H="1">
            <a:off x="762000" y="5562600"/>
            <a:ext cx="8077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1" name="Freeform 30"/>
          <p:cNvSpPr/>
          <p:nvPr/>
        </p:nvSpPr>
        <p:spPr bwMode="auto">
          <a:xfrm>
            <a:off x="1828800" y="2743200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>
            <a:off x="4876800" y="2743200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>
            <a:off x="7315200" y="2743200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0" y="1219200"/>
            <a:ext cx="3554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Infinite powers of two…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8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35" grpId="0" animBg="1"/>
      <p:bldP spid="39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Belief about contents of envelopes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Since implied distribution over X is not a true probability distribution, what is our distribution over X?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Frequentist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: play game infinitely many times and see how often different values come up.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u="sng">
                <a:latin typeface="Arial" charset="0"/>
                <a:ea typeface="Arial" charset="0"/>
                <a:cs typeface="Arial" charset="0"/>
              </a:rPr>
              <a:t>Problem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: I only allow you to play the game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once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Bayesian probability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Have </a:t>
            </a:r>
            <a:r>
              <a:rPr lang="en-US" altLang="en-US" u="sng">
                <a:latin typeface="Arial" charset="0"/>
                <a:ea typeface="Arial" charset="0"/>
                <a:cs typeface="Arial" charset="0"/>
              </a:rPr>
              <a:t>prior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belief of distribution for X (or anything for that matter)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Prior belief is a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subjective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probability</a:t>
            </a:r>
          </a:p>
          <a:p>
            <a:pPr lvl="3">
              <a:spcBef>
                <a:spcPts val="6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By extension, </a:t>
            </a:r>
            <a:r>
              <a:rPr lang="en-US" altLang="en-US" i="1" u="sng">
                <a:latin typeface="Arial" charset="0"/>
                <a:ea typeface="Arial" charset="0"/>
                <a:cs typeface="Arial" charset="0"/>
              </a:rPr>
              <a:t>all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probabilities are subjective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Allows us to answer question when we have no/limited data</a:t>
            </a:r>
          </a:p>
          <a:p>
            <a:pPr lvl="3">
              <a:spcBef>
                <a:spcPts val="6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E.g., probability a coin you’ve never flipped lands on heads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As we get more data, prior belief is “swamped” by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Subjectivity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of Probability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Subjectivity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of Probability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447800" y="1447800"/>
            <a:ext cx="0" cy="4495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343400" y="60198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137160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p(X)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400" y="56388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622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814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0" y="56388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 bwMode="auto">
          <a:xfrm>
            <a:off x="2438400" y="2741342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3657600" y="1219200"/>
            <a:ext cx="228600" cy="4345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1828800" y="4800600"/>
            <a:ext cx="228600" cy="7638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Freeform 20"/>
          <p:cNvSpPr/>
          <p:nvPr/>
        </p:nvSpPr>
        <p:spPr bwMode="auto">
          <a:xfrm>
            <a:off x="2133600" y="4419600"/>
            <a:ext cx="228600" cy="11448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Freeform 21"/>
          <p:cNvSpPr/>
          <p:nvPr/>
        </p:nvSpPr>
        <p:spPr bwMode="auto">
          <a:xfrm>
            <a:off x="1447800" y="5257800"/>
            <a:ext cx="228600" cy="3066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Freeform 22"/>
          <p:cNvSpPr/>
          <p:nvPr/>
        </p:nvSpPr>
        <p:spPr bwMode="auto">
          <a:xfrm>
            <a:off x="2819400" y="3886200"/>
            <a:ext cx="228600" cy="1678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Freeform 23"/>
          <p:cNvSpPr/>
          <p:nvPr/>
        </p:nvSpPr>
        <p:spPr bwMode="auto">
          <a:xfrm>
            <a:off x="3276600" y="3581400"/>
            <a:ext cx="228600" cy="19830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Freeform 24"/>
          <p:cNvSpPr/>
          <p:nvPr/>
        </p:nvSpPr>
        <p:spPr bwMode="auto">
          <a:xfrm>
            <a:off x="6096000" y="4267200"/>
            <a:ext cx="228600" cy="1297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Freeform 25"/>
          <p:cNvSpPr/>
          <p:nvPr/>
        </p:nvSpPr>
        <p:spPr bwMode="auto">
          <a:xfrm>
            <a:off x="8534400" y="5410200"/>
            <a:ext cx="228600" cy="154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Freeform 27"/>
          <p:cNvSpPr/>
          <p:nvPr/>
        </p:nvSpPr>
        <p:spPr bwMode="auto">
          <a:xfrm>
            <a:off x="7315200" y="5029200"/>
            <a:ext cx="228600" cy="535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Freeform 28"/>
          <p:cNvSpPr/>
          <p:nvPr/>
        </p:nvSpPr>
        <p:spPr bwMode="auto">
          <a:xfrm>
            <a:off x="6705600" y="5257800"/>
            <a:ext cx="228600" cy="3066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Freeform 29"/>
          <p:cNvSpPr/>
          <p:nvPr/>
        </p:nvSpPr>
        <p:spPr bwMode="auto">
          <a:xfrm>
            <a:off x="7924800" y="5486400"/>
            <a:ext cx="228600" cy="780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Freeform 31"/>
          <p:cNvSpPr/>
          <p:nvPr/>
        </p:nvSpPr>
        <p:spPr bwMode="auto">
          <a:xfrm>
            <a:off x="5486400" y="5029200"/>
            <a:ext cx="228600" cy="535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19800" y="55626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r>
              <a:rPr lang="en-US" smtClean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Freeform 35"/>
          <p:cNvSpPr/>
          <p:nvPr/>
        </p:nvSpPr>
        <p:spPr bwMode="auto">
          <a:xfrm>
            <a:off x="4876800" y="2895600"/>
            <a:ext cx="228600" cy="26688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>
            <a:off x="4343400" y="4724400"/>
            <a:ext cx="228600" cy="872766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006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H="1">
            <a:off x="762000" y="5562600"/>
            <a:ext cx="8077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6744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  <p:bldP spid="36" grpId="0" animBg="1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3820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Bayesian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: have prior distribution over X, P(X)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Let Y = $ in envelope you selected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Let Z = $ in other envelope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Open your envelope to determine Y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If Y &gt; E[Z | Y], keep your envelope, otherwise switch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No inconsistency!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Opening envelope provides data to compute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P(X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Y)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and thereby compute E[Z | Y]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Of course, there’s the issue of how you determined your prior distribution over X…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Bayesian: Doesn’t matter how you determined prior, but you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must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have one (whatever it is)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Imagine if envelope you opened contained $20.01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The Envelope, Please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209800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Envelope Summary: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Probabilities are beliefs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Incorporating prior beliefs is useful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45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381000" y="266700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Priors for Parameter Estimation?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79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Bayes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’ Theorem (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model parameters, D = data):</a:t>
            </a: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u="sng" dirty="0" smtClean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Likelihood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you’ve seen this before (in context of MLE)</a:t>
            </a:r>
          </a:p>
          <a:p>
            <a:pPr lvl="2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Probability of data given probability model (parameter 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1">
              <a:defRPr/>
            </a:pPr>
            <a:r>
              <a:rPr lang="en-US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Prior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before seeing any data, what is belief about model</a:t>
            </a:r>
          </a:p>
          <a:p>
            <a:pPr lvl="2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I.e., what is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distribution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over parameters 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Posterior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after seeing data, what is belief about model</a:t>
            </a:r>
          </a:p>
          <a:p>
            <a:pPr lvl="2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After data D observed, have posterior distribution p(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| D) over parameters 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 conditioned on data.  Use this to predict new data.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340" name="Group 7"/>
          <p:cNvGrpSpPr>
            <a:grpSpLocks/>
          </p:cNvGrpSpPr>
          <p:nvPr/>
        </p:nvGrpSpPr>
        <p:grpSpPr bwMode="auto">
          <a:xfrm>
            <a:off x="2144713" y="2198688"/>
            <a:ext cx="4789487" cy="1077912"/>
            <a:chOff x="1231076" y="2209800"/>
            <a:chExt cx="4788698" cy="1077218"/>
          </a:xfrm>
        </p:grpSpPr>
        <p:grpSp>
          <p:nvGrpSpPr>
            <p:cNvPr id="14350" name="Group 12"/>
            <p:cNvGrpSpPr>
              <a:grpSpLocks/>
            </p:cNvGrpSpPr>
            <p:nvPr/>
          </p:nvGrpSpPr>
          <p:grpSpPr bwMode="auto">
            <a:xfrm>
              <a:off x="3200838" y="2209800"/>
              <a:ext cx="2818936" cy="1077218"/>
              <a:chOff x="2997024" y="4648200"/>
              <a:chExt cx="3276061" cy="107721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997024" y="4648200"/>
                <a:ext cx="3276061" cy="107721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P(D | </a:t>
                </a: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  <a:sym typeface="Symbol"/>
                  </a:rPr>
                  <a:t></a:t>
                </a: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) 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P(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  <a:sym typeface="Symbol"/>
                  </a:rPr>
                  <a:t>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</a:p>
              <a:p>
                <a:pPr algn="ctr">
                  <a:defRPr/>
                </a:pPr>
                <a:r>
                  <a:rPr lang="en-US" sz="3200" dirty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P(D)</a:t>
                </a:r>
                <a:endParaRPr lang="en-US" sz="3200" dirty="0">
                  <a:solidFill>
                    <a:schemeClr val="bg2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4353" name="Straight Connector 11"/>
              <p:cNvCxnSpPr>
                <a:cxnSpLocks noChangeShapeType="1"/>
              </p:cNvCxnSpPr>
              <p:nvPr/>
            </p:nvCxnSpPr>
            <p:spPr bwMode="auto">
              <a:xfrm>
                <a:off x="3116291" y="5217226"/>
                <a:ext cx="3048000" cy="1588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4351" name="TextBox 6"/>
            <p:cNvSpPr txBox="1">
              <a:spLocks noChangeArrowheads="1"/>
            </p:cNvSpPr>
            <p:nvPr/>
          </p:nvSpPr>
          <p:spPr bwMode="auto">
            <a:xfrm>
              <a:off x="1231076" y="2485901"/>
              <a:ext cx="2057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P(</a:t>
              </a: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  <a:sym typeface="Symbol" charset="2"/>
                </a:rPr>
                <a:t></a:t>
              </a: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 | D) </a:t>
              </a:r>
              <a:r>
                <a:rPr kumimoji="0" lang="en-US" altLang="en-US" sz="3200">
                  <a:latin typeface="Arial" charset="0"/>
                  <a:ea typeface="Arial" charset="0"/>
                  <a:cs typeface="Arial" charset="0"/>
                </a:rPr>
                <a:t>=</a:t>
              </a:r>
              <a:endParaRPr kumimoji="0" lang="en-US" altLang="en-US" sz="3200"/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6172200" y="1524000"/>
            <a:ext cx="1219200" cy="762000"/>
            <a:chOff x="6172200" y="1828800"/>
            <a:chExt cx="1219200" cy="762000"/>
          </a:xfrm>
        </p:grpSpPr>
        <p:sp>
          <p:nvSpPr>
            <p:cNvPr id="14348" name="TextBox 8"/>
            <p:cNvSpPr txBox="1">
              <a:spLocks noChangeArrowheads="1"/>
            </p:cNvSpPr>
            <p:nvPr/>
          </p:nvSpPr>
          <p:spPr bwMode="auto">
            <a:xfrm>
              <a:off x="6172200" y="1828800"/>
              <a:ext cx="1219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>
                  <a:solidFill>
                    <a:srgbClr val="FF0000"/>
                  </a:solidFill>
                </a:rPr>
                <a:t>“Prior”</a:t>
              </a:r>
            </a:p>
          </p:txBody>
        </p:sp>
        <p:cxnSp>
          <p:nvCxnSpPr>
            <p:cNvPr id="14349" name="Straight Arrow Connector 22"/>
            <p:cNvCxnSpPr>
              <a:cxnSpLocks noChangeShapeType="1"/>
            </p:cNvCxnSpPr>
            <p:nvPr/>
          </p:nvCxnSpPr>
          <p:spPr bwMode="auto">
            <a:xfrm rot="10800000" flipV="1">
              <a:off x="6248400" y="2286000"/>
              <a:ext cx="381000" cy="30480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3581400" y="1524000"/>
            <a:ext cx="2133600" cy="762000"/>
            <a:chOff x="3581400" y="1828800"/>
            <a:chExt cx="2133600" cy="762000"/>
          </a:xfrm>
        </p:grpSpPr>
        <p:sp>
          <p:nvSpPr>
            <p:cNvPr id="10" name="TextBox 9"/>
            <p:cNvSpPr txBox="1"/>
            <p:nvPr/>
          </p:nvSpPr>
          <p:spPr>
            <a:xfrm>
              <a:off x="3581400" y="1828800"/>
              <a:ext cx="2133600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  <a:latin typeface="Times New Roman" panose="02020603050405020304" pitchFamily="18" charset="0"/>
                </a:rPr>
                <a:t>“Likelihood”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 bwMode="auto">
            <a:xfrm>
              <a:off x="4648200" y="2286000"/>
              <a:ext cx="3810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1524000" y="1524000"/>
            <a:ext cx="2133600" cy="990600"/>
            <a:chOff x="1524000" y="1828800"/>
            <a:chExt cx="2133600" cy="990600"/>
          </a:xfrm>
        </p:grpSpPr>
        <p:sp>
          <p:nvSpPr>
            <p:cNvPr id="14344" name="TextBox 10"/>
            <p:cNvSpPr txBox="1">
              <a:spLocks noChangeArrowheads="1"/>
            </p:cNvSpPr>
            <p:nvPr/>
          </p:nvSpPr>
          <p:spPr bwMode="auto">
            <a:xfrm>
              <a:off x="1524000" y="1828800"/>
              <a:ext cx="2133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>
                  <a:solidFill>
                    <a:srgbClr val="00B050"/>
                  </a:solidFill>
                </a:rPr>
                <a:t>“Posterior”</a:t>
              </a:r>
            </a:p>
          </p:txBody>
        </p:sp>
        <p:cxnSp>
          <p:nvCxnSpPr>
            <p:cNvPr id="14345" name="Straight Arrow Connector 30"/>
            <p:cNvCxnSpPr>
              <a:cxnSpLocks noChangeShapeType="1"/>
            </p:cNvCxnSpPr>
            <p:nvPr/>
          </p:nvCxnSpPr>
          <p:spPr bwMode="auto">
            <a:xfrm rot="16200000" flipH="1">
              <a:off x="2362200" y="2286000"/>
              <a:ext cx="533400" cy="533400"/>
            </a:xfrm>
            <a:prstGeom prst="straightConnector1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Flash Back: Bayes Theorem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Previously in CS109…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Bayes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’ Theorem (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model parameters, D = data):</a:t>
            </a: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87350" indent="-293688"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387350" algn="l"/>
                <a:tab pos="803275" algn="l"/>
                <a:tab pos="1217613" algn="l"/>
                <a:tab pos="1631950" algn="l"/>
                <a:tab pos="2046288" algn="l"/>
                <a:tab pos="2462213" algn="l"/>
                <a:tab pos="2876550" algn="l"/>
                <a:tab pos="3290888" algn="l"/>
                <a:tab pos="3705225" algn="l"/>
                <a:tab pos="4121150" algn="l"/>
                <a:tab pos="4535488" algn="l"/>
                <a:tab pos="4949825" algn="l"/>
                <a:tab pos="5364163" algn="l"/>
                <a:tab pos="5780088" algn="l"/>
                <a:tab pos="6194425" algn="l"/>
                <a:tab pos="6608763" algn="l"/>
                <a:tab pos="7023100" algn="l"/>
                <a:tab pos="7439025" algn="l"/>
                <a:tab pos="7853363" algn="l"/>
                <a:tab pos="8267700" algn="l"/>
                <a:tab pos="868203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 have prior P(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 and can compute P(D | 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387350" indent="-293688"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387350" algn="l"/>
                <a:tab pos="803275" algn="l"/>
                <a:tab pos="1217613" algn="l"/>
                <a:tab pos="1631950" algn="l"/>
                <a:tab pos="2046288" algn="l"/>
                <a:tab pos="2462213" algn="l"/>
                <a:tab pos="2876550" algn="l"/>
                <a:tab pos="3290888" algn="l"/>
                <a:tab pos="3705225" algn="l"/>
                <a:tab pos="4121150" algn="l"/>
                <a:tab pos="4535488" algn="l"/>
                <a:tab pos="4949825" algn="l"/>
                <a:tab pos="5364163" algn="l"/>
                <a:tab pos="5780088" algn="l"/>
                <a:tab pos="6194425" algn="l"/>
                <a:tab pos="6608763" algn="l"/>
                <a:tab pos="7023100" algn="l"/>
                <a:tab pos="7439025" algn="l"/>
                <a:tab pos="7853363" algn="l"/>
                <a:tab pos="8267700" algn="l"/>
                <a:tab pos="868203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But how do we calculate P(D)?</a:t>
            </a:r>
          </a:p>
          <a:p>
            <a:pPr marL="779463" lvl="1" indent="-290513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387350" algn="l"/>
                <a:tab pos="803275" algn="l"/>
                <a:tab pos="1217613" algn="l"/>
                <a:tab pos="1631950" algn="l"/>
                <a:tab pos="2046288" algn="l"/>
                <a:tab pos="2462213" algn="l"/>
                <a:tab pos="2876550" algn="l"/>
                <a:tab pos="3290888" algn="l"/>
                <a:tab pos="3705225" algn="l"/>
                <a:tab pos="4121150" algn="l"/>
                <a:tab pos="4535488" algn="l"/>
                <a:tab pos="4949825" algn="l"/>
                <a:tab pos="5364163" algn="l"/>
                <a:tab pos="5780088" algn="l"/>
                <a:tab pos="6194425" algn="l"/>
                <a:tab pos="6608763" algn="l"/>
                <a:tab pos="7023100" algn="l"/>
                <a:tab pos="7439025" algn="l"/>
                <a:tab pos="7853363" algn="l"/>
                <a:tab pos="8267700" algn="l"/>
                <a:tab pos="868203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Complicated answer: 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79463" lvl="1" indent="-290513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387350" algn="l"/>
                <a:tab pos="803275" algn="l"/>
                <a:tab pos="1217613" algn="l"/>
                <a:tab pos="1631950" algn="l"/>
                <a:tab pos="2046288" algn="l"/>
                <a:tab pos="2462213" algn="l"/>
                <a:tab pos="2876550" algn="l"/>
                <a:tab pos="3290888" algn="l"/>
                <a:tab pos="3705225" algn="l"/>
                <a:tab pos="4121150" algn="l"/>
                <a:tab pos="4535488" algn="l"/>
                <a:tab pos="4949825" algn="l"/>
                <a:tab pos="5364163" algn="l"/>
                <a:tab pos="5780088" algn="l"/>
                <a:tab pos="6194425" algn="l"/>
                <a:tab pos="6608763" algn="l"/>
                <a:tab pos="7023100" algn="l"/>
                <a:tab pos="7439025" algn="l"/>
                <a:tab pos="7853363" algn="l"/>
                <a:tab pos="8267700" algn="l"/>
                <a:tab pos="868203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Easy answer: It does not depend on 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so ignore it</a:t>
            </a:r>
          </a:p>
          <a:p>
            <a:pPr marL="1179513" lvl="2" indent="-290513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387350" algn="l"/>
                <a:tab pos="803275" algn="l"/>
                <a:tab pos="1217613" algn="l"/>
                <a:tab pos="1631950" algn="l"/>
                <a:tab pos="2046288" algn="l"/>
                <a:tab pos="2462213" algn="l"/>
                <a:tab pos="2876550" algn="l"/>
                <a:tab pos="3290888" algn="l"/>
                <a:tab pos="3705225" algn="l"/>
                <a:tab pos="4121150" algn="l"/>
                <a:tab pos="4535488" algn="l"/>
                <a:tab pos="4949825" algn="l"/>
                <a:tab pos="5364163" algn="l"/>
                <a:tab pos="5780088" algn="l"/>
                <a:tab pos="6194425" algn="l"/>
                <a:tab pos="6608763" algn="l"/>
                <a:tab pos="7023100" algn="l"/>
                <a:tab pos="7439025" algn="l"/>
                <a:tab pos="7853363" algn="l"/>
                <a:tab pos="8267700" algn="l"/>
                <a:tab pos="868203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Just a constant that forces P(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q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| D) to integrate to 1</a:t>
            </a:r>
          </a:p>
        </p:txBody>
      </p:sp>
      <p:grpSp>
        <p:nvGrpSpPr>
          <p:cNvPr id="15364" name="Group 7"/>
          <p:cNvGrpSpPr>
            <a:grpSpLocks/>
          </p:cNvGrpSpPr>
          <p:nvPr/>
        </p:nvGrpSpPr>
        <p:grpSpPr bwMode="auto">
          <a:xfrm>
            <a:off x="2144713" y="1828800"/>
            <a:ext cx="4789487" cy="1077913"/>
            <a:chOff x="1231076" y="2209800"/>
            <a:chExt cx="4788698" cy="1077218"/>
          </a:xfrm>
        </p:grpSpPr>
        <p:grpSp>
          <p:nvGrpSpPr>
            <p:cNvPr id="15366" name="Group 12"/>
            <p:cNvGrpSpPr>
              <a:grpSpLocks/>
            </p:cNvGrpSpPr>
            <p:nvPr/>
          </p:nvGrpSpPr>
          <p:grpSpPr bwMode="auto">
            <a:xfrm>
              <a:off x="3200838" y="2209800"/>
              <a:ext cx="2818936" cy="1077218"/>
              <a:chOff x="2997024" y="4648200"/>
              <a:chExt cx="3276061" cy="107721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997024" y="4648200"/>
                <a:ext cx="3276061" cy="107721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P(D | </a:t>
                </a: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  <a:sym typeface="Symbol"/>
                  </a:rPr>
                  <a:t></a:t>
                </a: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) 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P(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  <a:sym typeface="Symbol"/>
                  </a:rPr>
                  <a:t>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</a:p>
              <a:p>
                <a:pPr algn="ctr">
                  <a:defRPr/>
                </a:pPr>
                <a:r>
                  <a:rPr lang="en-US" sz="3200" dirty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P(D)</a:t>
                </a:r>
                <a:endParaRPr lang="en-US" sz="3200" dirty="0">
                  <a:solidFill>
                    <a:schemeClr val="bg2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5369" name="Straight Connector 11"/>
              <p:cNvCxnSpPr>
                <a:cxnSpLocks noChangeShapeType="1"/>
              </p:cNvCxnSpPr>
              <p:nvPr/>
            </p:nvCxnSpPr>
            <p:spPr bwMode="auto">
              <a:xfrm>
                <a:off x="3116291" y="5217226"/>
                <a:ext cx="3048000" cy="1588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5367" name="TextBox 6"/>
            <p:cNvSpPr txBox="1">
              <a:spLocks noChangeArrowheads="1"/>
            </p:cNvSpPr>
            <p:nvPr/>
          </p:nvSpPr>
          <p:spPr bwMode="auto">
            <a:xfrm>
              <a:off x="1231076" y="2485901"/>
              <a:ext cx="2057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P(</a:t>
              </a: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  <a:sym typeface="Symbol" charset="2"/>
                </a:rPr>
                <a:t></a:t>
              </a: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 | D) </a:t>
              </a:r>
              <a:r>
                <a:rPr kumimoji="0" lang="en-US" altLang="en-US" sz="3200">
                  <a:latin typeface="Arial" charset="0"/>
                  <a:ea typeface="Arial" charset="0"/>
                  <a:cs typeface="Arial" charset="0"/>
                </a:rPr>
                <a:t>=</a:t>
              </a:r>
              <a:endParaRPr kumimoji="0" lang="en-US" altLang="en-US" sz="3200"/>
            </a:p>
          </p:txBody>
        </p:sp>
      </p:grpSp>
      <p:graphicFrame>
        <p:nvGraphicFramePr>
          <p:cNvPr id="849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190075"/>
              </p:ext>
            </p:extLst>
          </p:nvPr>
        </p:nvGraphicFramePr>
        <p:xfrm>
          <a:off x="4343400" y="4495800"/>
          <a:ext cx="32004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3" name="Equation" r:id="rId3" imgW="1612900" imgH="279400" progId="Equation.3">
                  <p:embed/>
                </p:oleObj>
              </mc:Choice>
              <mc:Fallback>
                <p:oleObj name="Equation" r:id="rId3" imgW="1612900" imgH="279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495800"/>
                        <a:ext cx="32004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Computing </a:t>
            </a:r>
            <a:r>
              <a:rPr lang="en-US" altLang="en-US" sz="4000" dirty="0">
                <a:solidFill>
                  <a:srgbClr val="000000"/>
                </a:solidFill>
              </a:rPr>
              <a:t>P(</a:t>
            </a:r>
            <a:r>
              <a:rPr lang="en-US" altLang="en-US" sz="4000" dirty="0" err="1">
                <a:solidFill>
                  <a:srgbClr val="00000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sz="4000" dirty="0">
                <a:solidFill>
                  <a:srgbClr val="000000"/>
                </a:solidFill>
                <a:ea typeface="Arial" charset="0"/>
                <a:cs typeface="Arial" charset="0"/>
              </a:rPr>
              <a:t> | D)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Maximum A Posteriori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7999" y="1085078"/>
            <a:ext cx="619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Maximum Likelihood Estimation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2385" y="4114800"/>
            <a:ext cx="436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Maximum A Posteriori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47177"/>
            <a:ext cx="5613400" cy="1549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50820"/>
          <a:stretch/>
        </p:blipFill>
        <p:spPr>
          <a:xfrm>
            <a:off x="1447800" y="4953000"/>
            <a:ext cx="675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Most important slide of today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Recall Maximum Likelihood Estimator (MLE) of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Maximum A Posteriori (MAP) estimator of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 sz="1200" i="1" dirty="0">
                <a:latin typeface="Arial" charset="0"/>
                <a:ea typeface="Arial" charset="0"/>
                <a:cs typeface="Arial" charset="0"/>
                <a:sym typeface="Symbol" charset="2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: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 sz="3200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where g(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 sz="300" dirty="0">
                <a:latin typeface="Arial" charset="0"/>
                <a:ea typeface="Arial" charset="0"/>
                <a:cs typeface="Arial" charset="0"/>
                <a:sym typeface="Symbol" charset="2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) is prior distribution of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 sz="700" i="1" dirty="0">
                <a:latin typeface="Arial" charset="0"/>
                <a:ea typeface="Arial" charset="0"/>
                <a:cs typeface="Arial" charset="0"/>
                <a:sym typeface="Symbol" charset="2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.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As before, can often be m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ore convenient to use log: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MAP estimate is the mode of the posterior distribution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sz="3600" dirty="0"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265237"/>
              </p:ext>
            </p:extLst>
          </p:nvPr>
        </p:nvGraphicFramePr>
        <p:xfrm>
          <a:off x="3221038" y="1524000"/>
          <a:ext cx="3103562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8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8" y="1524000"/>
                        <a:ext cx="3103562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644355"/>
              </p:ext>
            </p:extLst>
          </p:nvPr>
        </p:nvGraphicFramePr>
        <p:xfrm>
          <a:off x="803275" y="2744788"/>
          <a:ext cx="75819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9" name="Equation" r:id="rId5" imgW="4343400" imgH="431800" progId="Equation.3">
                  <p:embed/>
                </p:oleObj>
              </mc:Choice>
              <mc:Fallback>
                <p:oleObj name="Equation" r:id="rId5" imgW="43434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2744788"/>
                        <a:ext cx="75819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64909"/>
              </p:ext>
            </p:extLst>
          </p:nvPr>
        </p:nvGraphicFramePr>
        <p:xfrm>
          <a:off x="1908175" y="5349875"/>
          <a:ext cx="51133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0" name="Equation" r:id="rId7" imgW="2844800" imgH="457200" progId="Equation.3">
                  <p:embed/>
                </p:oleObj>
              </mc:Choice>
              <mc:Fallback>
                <p:oleObj name="Equation" r:id="rId7" imgW="28448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349875"/>
                        <a:ext cx="511333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768160"/>
              </p:ext>
            </p:extLst>
          </p:nvPr>
        </p:nvGraphicFramePr>
        <p:xfrm>
          <a:off x="1311275" y="3263900"/>
          <a:ext cx="6526213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1" name="Equation" r:id="rId9" imgW="3632200" imgH="673100" progId="Equation.3">
                  <p:embed/>
                </p:oleObj>
              </mc:Choice>
              <mc:Fallback>
                <p:oleObj name="Equation" r:id="rId9" imgW="3632200" imgH="673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3263900"/>
                        <a:ext cx="6526213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Maximum A Posteriori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Maximum A Posteriori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90800"/>
            <a:ext cx="7848600" cy="1157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942" y="1219200"/>
            <a:ext cx="1597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Estimated</a:t>
            </a:r>
          </a:p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parameter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3200" y="4343400"/>
            <a:ext cx="1967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Sum </a:t>
            </a:r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of </a:t>
            </a:r>
          </a:p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log likelihood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3800" y="1524000"/>
            <a:ext cx="143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Log prior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4876800"/>
            <a:ext cx="3623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Chose the value of theta</a:t>
            </a:r>
          </a:p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that maximizes: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1295400" y="2133600"/>
            <a:ext cx="762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343400" y="2057400"/>
            <a:ext cx="0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7010400" y="4038600"/>
            <a:ext cx="152400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 flipV="1">
            <a:off x="2590800" y="4114800"/>
            <a:ext cx="152400" cy="609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8859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MLE vs MAP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7999" y="1085078"/>
            <a:ext cx="619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Maximum Likelihood Estimation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2385" y="4114800"/>
            <a:ext cx="436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Maximum A Posteriori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47177"/>
            <a:ext cx="5613400" cy="1549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" b="-8196"/>
          <a:stretch/>
        </p:blipFill>
        <p:spPr>
          <a:xfrm>
            <a:off x="1447800" y="4953000"/>
            <a:ext cx="675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Gotta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get that intuition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3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457200" y="838200"/>
            <a:ext cx="8228013" cy="76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25471" rIns="0" bIns="0"/>
          <a:lstStyle>
            <a:lvl1pPr marL="387350" indent="-293688">
              <a:spcBef>
                <a:spcPct val="20000"/>
              </a:spcBef>
              <a:buClr>
                <a:schemeClr val="bg2"/>
              </a:buClr>
              <a:buSzPct val="75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844550" indent="-293688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Prior: </a:t>
            </a:r>
            <a:r>
              <a:rPr kumimoji="0" lang="en-US" altLang="en-US" dirty="0">
                <a:latin typeface="Symbol" charset="2"/>
                <a:ea typeface="Arial" charset="0"/>
                <a:cs typeface="Arial" charset="0"/>
              </a:rPr>
              <a:t>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~ Beta(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);  D = {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heads, 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tails</a:t>
            </a:r>
            <a:r>
              <a:rPr kumimoji="0" lang="en-US" altLang="en-US" dirty="0" smtClean="0"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Estimate 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p, aka </a:t>
            </a:r>
            <a:r>
              <a:rPr kumimoji="0" lang="en-US" altLang="en-US" dirty="0">
                <a:latin typeface="Symbol" charset="2"/>
                <a:ea typeface="Arial" charset="0"/>
                <a:cs typeface="Arial" charset="0"/>
              </a:rPr>
              <a:t></a:t>
            </a:r>
            <a:endParaRPr kumimoji="0" lang="en-US" altLang="en-US" i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kumimoji="0" lang="en-US" alt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dirty="0" smtClean="0">
                <a:solidFill>
                  <a:srgbClr val="000000"/>
                </a:solidFill>
              </a:rPr>
              <a:t>P(</a:t>
            </a:r>
            <a:r>
              <a:rPr lang="en-US" altLang="en-US" sz="4000" dirty="0" err="1" smtClean="0">
                <a:solidFill>
                  <a:srgbClr val="00000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sz="40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 </a:t>
            </a:r>
            <a:r>
              <a:rPr lang="en-US" altLang="en-US" sz="4000" dirty="0">
                <a:solidFill>
                  <a:srgbClr val="000000"/>
                </a:solidFill>
                <a:ea typeface="Arial" charset="0"/>
                <a:cs typeface="Arial" charset="0"/>
              </a:rPr>
              <a:t>| D</a:t>
            </a:r>
            <a:r>
              <a:rPr lang="en-US" altLang="en-US" sz="40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) </a:t>
            </a:r>
            <a:r>
              <a:rPr lang="en-US" altLang="en-US" sz="4000" b="1" dirty="0" smtClean="0">
                <a:solidFill>
                  <a:srgbClr val="010000"/>
                </a:solidFill>
                <a:latin typeface="Century Gothic" charset="0"/>
              </a:rPr>
              <a:t>For Bernoulli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" b="-8196"/>
          <a:stretch/>
        </p:blipFill>
        <p:spPr>
          <a:xfrm>
            <a:off x="908844" y="2286000"/>
            <a:ext cx="4538546" cy="1126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5198290"/>
            <a:ext cx="73279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917" y="3695598"/>
            <a:ext cx="32004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6264264"/>
            <a:ext cx="4978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31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457200" y="838200"/>
            <a:ext cx="8228013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25471" rIns="0" bIns="0"/>
          <a:lstStyle>
            <a:lvl1pPr marL="387350" indent="-293688">
              <a:spcBef>
                <a:spcPct val="20000"/>
              </a:spcBef>
              <a:buClr>
                <a:schemeClr val="bg2"/>
              </a:buClr>
              <a:buSzPct val="75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844550" indent="-293688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Prior: </a:t>
            </a:r>
            <a:r>
              <a:rPr kumimoji="0" lang="en-US" altLang="en-US" dirty="0">
                <a:latin typeface="Symbol" charset="2"/>
                <a:ea typeface="Arial" charset="0"/>
                <a:cs typeface="Arial" charset="0"/>
              </a:rPr>
              <a:t>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~ Beta(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);  D = {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heads, 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tails}</a:t>
            </a: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 smtClean="0">
                <a:latin typeface="Arial" charset="0"/>
                <a:ea typeface="Arial" charset="0"/>
                <a:cs typeface="Arial" charset="0"/>
              </a:rPr>
              <a:t>Estimate </a:t>
            </a:r>
            <a:r>
              <a:rPr kumimoji="0" lang="en-US" altLang="en-US" i="1" dirty="0" smtClean="0">
                <a:latin typeface="Arial" charset="0"/>
                <a:ea typeface="Arial" charset="0"/>
                <a:cs typeface="Arial" charset="0"/>
              </a:rPr>
              <a:t>p, aka </a:t>
            </a:r>
            <a:r>
              <a:rPr kumimoji="0" lang="en-US" altLang="en-US" dirty="0">
                <a:latin typeface="Symbol" charset="2"/>
                <a:ea typeface="Arial" charset="0"/>
                <a:cs typeface="Arial" charset="0"/>
              </a:rPr>
              <a:t></a:t>
            </a:r>
            <a:endParaRPr kumimoji="0" lang="en-US" altLang="en-US" i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kumimoji="0"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kumimoji="0"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kumimoji="0" lang="en-US" altLang="en-US" sz="5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dirty="0" smtClean="0">
                <a:solidFill>
                  <a:srgbClr val="000000"/>
                </a:solidFill>
              </a:rPr>
              <a:t>P(</a:t>
            </a:r>
            <a:r>
              <a:rPr lang="en-US" altLang="en-US" sz="4000" dirty="0" err="1" smtClean="0">
                <a:solidFill>
                  <a:srgbClr val="00000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sz="40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 </a:t>
            </a:r>
            <a:r>
              <a:rPr lang="en-US" altLang="en-US" sz="4000" dirty="0">
                <a:solidFill>
                  <a:srgbClr val="000000"/>
                </a:solidFill>
                <a:ea typeface="Arial" charset="0"/>
                <a:cs typeface="Arial" charset="0"/>
              </a:rPr>
              <a:t>| D</a:t>
            </a:r>
            <a:r>
              <a:rPr lang="en-US" altLang="en-US" sz="40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) </a:t>
            </a:r>
            <a:r>
              <a:rPr lang="en-US" altLang="en-US" sz="4000" b="1" dirty="0" smtClean="0">
                <a:solidFill>
                  <a:srgbClr val="010000"/>
                </a:solidFill>
                <a:latin typeface="Century Gothic" charset="0"/>
              </a:rPr>
              <a:t>For Bernoulli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66" y="2362200"/>
            <a:ext cx="7556500" cy="116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6" y="3837781"/>
            <a:ext cx="3530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20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 bwMode="auto">
          <a:xfrm>
            <a:off x="3505200" y="1371600"/>
            <a:ext cx="762000" cy="762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295400" y="1447800"/>
            <a:ext cx="762000" cy="762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590800" y="2971800"/>
            <a:ext cx="7620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66800" y="4648200"/>
            <a:ext cx="762000" cy="76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286000" y="5105400"/>
            <a:ext cx="762000" cy="76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191000" y="4953000"/>
            <a:ext cx="762000" cy="76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Hyper Parameters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480060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r>
              <a:rPr lang="en-US" baseline="-25000" smtClean="0"/>
              <a:t>1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38400" y="525780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3400" y="510540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19400" y="30480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1600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733800" y="15240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17" name="Freeform 16"/>
          <p:cNvSpPr/>
          <p:nvPr/>
        </p:nvSpPr>
        <p:spPr bwMode="auto">
          <a:xfrm>
            <a:off x="2018371" y="2286000"/>
            <a:ext cx="557561" cy="662949"/>
          </a:xfrm>
          <a:custGeom>
            <a:avLst/>
            <a:gdLst>
              <a:gd name="connsiteX0" fmla="*/ 0 w 557561"/>
              <a:gd name="connsiteY0" fmla="*/ 0 h 662949"/>
              <a:gd name="connsiteX1" fmla="*/ 78058 w 557561"/>
              <a:gd name="connsiteY1" fmla="*/ 66907 h 662949"/>
              <a:gd name="connsiteX2" fmla="*/ 100361 w 557561"/>
              <a:gd name="connsiteY2" fmla="*/ 100361 h 662949"/>
              <a:gd name="connsiteX3" fmla="*/ 133814 w 557561"/>
              <a:gd name="connsiteY3" fmla="*/ 133815 h 662949"/>
              <a:gd name="connsiteX4" fmla="*/ 156117 w 557561"/>
              <a:gd name="connsiteY4" fmla="*/ 167268 h 662949"/>
              <a:gd name="connsiteX5" fmla="*/ 189570 w 557561"/>
              <a:gd name="connsiteY5" fmla="*/ 178420 h 662949"/>
              <a:gd name="connsiteX6" fmla="*/ 234175 w 557561"/>
              <a:gd name="connsiteY6" fmla="*/ 234176 h 662949"/>
              <a:gd name="connsiteX7" fmla="*/ 267629 w 557561"/>
              <a:gd name="connsiteY7" fmla="*/ 256478 h 662949"/>
              <a:gd name="connsiteX8" fmla="*/ 356839 w 557561"/>
              <a:gd name="connsiteY8" fmla="*/ 356839 h 662949"/>
              <a:gd name="connsiteX9" fmla="*/ 412595 w 557561"/>
              <a:gd name="connsiteY9" fmla="*/ 457200 h 662949"/>
              <a:gd name="connsiteX10" fmla="*/ 434897 w 557561"/>
              <a:gd name="connsiteY10" fmla="*/ 490654 h 662949"/>
              <a:gd name="connsiteX11" fmla="*/ 479502 w 557561"/>
              <a:gd name="connsiteY11" fmla="*/ 535259 h 662949"/>
              <a:gd name="connsiteX12" fmla="*/ 490653 w 557561"/>
              <a:gd name="connsiteY12" fmla="*/ 568712 h 662949"/>
              <a:gd name="connsiteX13" fmla="*/ 524107 w 557561"/>
              <a:gd name="connsiteY13" fmla="*/ 624468 h 662949"/>
              <a:gd name="connsiteX14" fmla="*/ 557561 w 557561"/>
              <a:gd name="connsiteY14" fmla="*/ 479502 h 662949"/>
              <a:gd name="connsiteX15" fmla="*/ 546409 w 557561"/>
              <a:gd name="connsiteY15" fmla="*/ 535259 h 662949"/>
              <a:gd name="connsiteX16" fmla="*/ 524107 w 557561"/>
              <a:gd name="connsiteY16" fmla="*/ 568712 h 662949"/>
              <a:gd name="connsiteX17" fmla="*/ 512956 w 557561"/>
              <a:gd name="connsiteY17" fmla="*/ 657922 h 662949"/>
              <a:gd name="connsiteX18" fmla="*/ 423746 w 557561"/>
              <a:gd name="connsiteY18" fmla="*/ 635620 h 662949"/>
              <a:gd name="connsiteX19" fmla="*/ 356839 w 557561"/>
              <a:gd name="connsiteY19" fmla="*/ 613317 h 662949"/>
              <a:gd name="connsiteX20" fmla="*/ 301083 w 557561"/>
              <a:gd name="connsiteY20" fmla="*/ 624468 h 66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561" h="662949">
                <a:moveTo>
                  <a:pt x="0" y="0"/>
                </a:moveTo>
                <a:cubicBezTo>
                  <a:pt x="32815" y="24611"/>
                  <a:pt x="52172" y="35844"/>
                  <a:pt x="78058" y="66907"/>
                </a:cubicBezTo>
                <a:cubicBezTo>
                  <a:pt x="86638" y="77203"/>
                  <a:pt x="91781" y="90065"/>
                  <a:pt x="100361" y="100361"/>
                </a:cubicBezTo>
                <a:cubicBezTo>
                  <a:pt x="110457" y="112476"/>
                  <a:pt x="123718" y="121700"/>
                  <a:pt x="133814" y="133815"/>
                </a:cubicBezTo>
                <a:cubicBezTo>
                  <a:pt x="142394" y="144111"/>
                  <a:pt x="145652" y="158896"/>
                  <a:pt x="156117" y="167268"/>
                </a:cubicBezTo>
                <a:cubicBezTo>
                  <a:pt x="165296" y="174611"/>
                  <a:pt x="178419" y="174703"/>
                  <a:pt x="189570" y="178420"/>
                </a:cubicBezTo>
                <a:cubicBezTo>
                  <a:pt x="206127" y="203255"/>
                  <a:pt x="211479" y="216019"/>
                  <a:pt x="234175" y="234176"/>
                </a:cubicBezTo>
                <a:cubicBezTo>
                  <a:pt x="244640" y="242548"/>
                  <a:pt x="257612" y="247574"/>
                  <a:pt x="267629" y="256478"/>
                </a:cubicBezTo>
                <a:cubicBezTo>
                  <a:pt x="330124" y="312028"/>
                  <a:pt x="322942" y="305995"/>
                  <a:pt x="356839" y="356839"/>
                </a:cubicBezTo>
                <a:cubicBezTo>
                  <a:pt x="376466" y="415723"/>
                  <a:pt x="361469" y="380511"/>
                  <a:pt x="412595" y="457200"/>
                </a:cubicBezTo>
                <a:cubicBezTo>
                  <a:pt x="420029" y="468351"/>
                  <a:pt x="425420" y="481177"/>
                  <a:pt x="434897" y="490654"/>
                </a:cubicBezTo>
                <a:lnTo>
                  <a:pt x="479502" y="535259"/>
                </a:lnTo>
                <a:cubicBezTo>
                  <a:pt x="483219" y="546410"/>
                  <a:pt x="484605" y="558633"/>
                  <a:pt x="490653" y="568712"/>
                </a:cubicBezTo>
                <a:cubicBezTo>
                  <a:pt x="536574" y="645246"/>
                  <a:pt x="492519" y="529703"/>
                  <a:pt x="524107" y="624468"/>
                </a:cubicBezTo>
                <a:cubicBezTo>
                  <a:pt x="541772" y="571471"/>
                  <a:pt x="557561" y="537402"/>
                  <a:pt x="557561" y="479502"/>
                </a:cubicBezTo>
                <a:cubicBezTo>
                  <a:pt x="557561" y="460548"/>
                  <a:pt x="553064" y="517512"/>
                  <a:pt x="546409" y="535259"/>
                </a:cubicBezTo>
                <a:cubicBezTo>
                  <a:pt x="541703" y="547808"/>
                  <a:pt x="531541" y="557561"/>
                  <a:pt x="524107" y="568712"/>
                </a:cubicBezTo>
                <a:cubicBezTo>
                  <a:pt x="520390" y="598449"/>
                  <a:pt x="537891" y="641299"/>
                  <a:pt x="512956" y="657922"/>
                </a:cubicBezTo>
                <a:cubicBezTo>
                  <a:pt x="487452" y="674925"/>
                  <a:pt x="453218" y="644041"/>
                  <a:pt x="423746" y="635620"/>
                </a:cubicBezTo>
                <a:cubicBezTo>
                  <a:pt x="401142" y="629162"/>
                  <a:pt x="356839" y="613317"/>
                  <a:pt x="356839" y="613317"/>
                </a:cubicBezTo>
                <a:lnTo>
                  <a:pt x="301083" y="624468"/>
                </a:ln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Freeform 17"/>
          <p:cNvSpPr/>
          <p:nvPr/>
        </p:nvSpPr>
        <p:spPr bwMode="auto">
          <a:xfrm>
            <a:off x="3267307" y="2230244"/>
            <a:ext cx="390293" cy="673999"/>
          </a:xfrm>
          <a:custGeom>
            <a:avLst/>
            <a:gdLst>
              <a:gd name="connsiteX0" fmla="*/ 390293 w 390293"/>
              <a:gd name="connsiteY0" fmla="*/ 0 h 673999"/>
              <a:gd name="connsiteX1" fmla="*/ 323386 w 390293"/>
              <a:gd name="connsiteY1" fmla="*/ 111512 h 673999"/>
              <a:gd name="connsiteX2" fmla="*/ 301083 w 390293"/>
              <a:gd name="connsiteY2" fmla="*/ 144966 h 673999"/>
              <a:gd name="connsiteX3" fmla="*/ 245327 w 390293"/>
              <a:gd name="connsiteY3" fmla="*/ 245327 h 673999"/>
              <a:gd name="connsiteX4" fmla="*/ 223025 w 390293"/>
              <a:gd name="connsiteY4" fmla="*/ 278780 h 673999"/>
              <a:gd name="connsiteX5" fmla="*/ 200722 w 390293"/>
              <a:gd name="connsiteY5" fmla="*/ 312234 h 673999"/>
              <a:gd name="connsiteX6" fmla="*/ 11152 w 390293"/>
              <a:gd name="connsiteY6" fmla="*/ 646771 h 673999"/>
              <a:gd name="connsiteX7" fmla="*/ 0 w 390293"/>
              <a:gd name="connsiteY7" fmla="*/ 613317 h 673999"/>
              <a:gd name="connsiteX8" fmla="*/ 22303 w 390293"/>
              <a:gd name="connsiteY8" fmla="*/ 669073 h 673999"/>
              <a:gd name="connsiteX9" fmla="*/ 111513 w 390293"/>
              <a:gd name="connsiteY9" fmla="*/ 646771 h 673999"/>
              <a:gd name="connsiteX10" fmla="*/ 156117 w 390293"/>
              <a:gd name="connsiteY10" fmla="*/ 635619 h 673999"/>
              <a:gd name="connsiteX11" fmla="*/ 189571 w 390293"/>
              <a:gd name="connsiteY11" fmla="*/ 624468 h 673999"/>
              <a:gd name="connsiteX12" fmla="*/ 211873 w 390293"/>
              <a:gd name="connsiteY12" fmla="*/ 624468 h 67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0293" h="673999">
                <a:moveTo>
                  <a:pt x="390293" y="0"/>
                </a:moveTo>
                <a:cubicBezTo>
                  <a:pt x="356004" y="68579"/>
                  <a:pt x="377212" y="30774"/>
                  <a:pt x="323386" y="111512"/>
                </a:cubicBezTo>
                <a:lnTo>
                  <a:pt x="301083" y="144966"/>
                </a:lnTo>
                <a:cubicBezTo>
                  <a:pt x="281456" y="203848"/>
                  <a:pt x="296452" y="168639"/>
                  <a:pt x="245327" y="245327"/>
                </a:cubicBezTo>
                <a:lnTo>
                  <a:pt x="223025" y="278780"/>
                </a:lnTo>
                <a:lnTo>
                  <a:pt x="200722" y="312234"/>
                </a:lnTo>
                <a:cubicBezTo>
                  <a:pt x="155907" y="446683"/>
                  <a:pt x="163548" y="431624"/>
                  <a:pt x="11152" y="646771"/>
                </a:cubicBezTo>
                <a:cubicBezTo>
                  <a:pt x="4358" y="656363"/>
                  <a:pt x="3717" y="624468"/>
                  <a:pt x="0" y="613317"/>
                </a:cubicBezTo>
                <a:cubicBezTo>
                  <a:pt x="30521" y="521758"/>
                  <a:pt x="-15526" y="643854"/>
                  <a:pt x="22303" y="669073"/>
                </a:cubicBezTo>
                <a:cubicBezTo>
                  <a:pt x="47807" y="686076"/>
                  <a:pt x="81776" y="654205"/>
                  <a:pt x="111513" y="646771"/>
                </a:cubicBezTo>
                <a:cubicBezTo>
                  <a:pt x="126381" y="643054"/>
                  <a:pt x="141578" y="640465"/>
                  <a:pt x="156117" y="635619"/>
                </a:cubicBezTo>
                <a:cubicBezTo>
                  <a:pt x="167268" y="631902"/>
                  <a:pt x="178045" y="626773"/>
                  <a:pt x="189571" y="624468"/>
                </a:cubicBezTo>
                <a:cubicBezTo>
                  <a:pt x="196861" y="623010"/>
                  <a:pt x="204439" y="624468"/>
                  <a:pt x="211873" y="624468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1728439" y="3735659"/>
            <a:ext cx="836341" cy="836341"/>
          </a:xfrm>
          <a:custGeom>
            <a:avLst/>
            <a:gdLst>
              <a:gd name="connsiteX0" fmla="*/ 836341 w 836341"/>
              <a:gd name="connsiteY0" fmla="*/ 0 h 836341"/>
              <a:gd name="connsiteX1" fmla="*/ 802888 w 836341"/>
              <a:gd name="connsiteY1" fmla="*/ 44604 h 836341"/>
              <a:gd name="connsiteX2" fmla="*/ 769434 w 836341"/>
              <a:gd name="connsiteY2" fmla="*/ 78058 h 836341"/>
              <a:gd name="connsiteX3" fmla="*/ 747132 w 836341"/>
              <a:gd name="connsiteY3" fmla="*/ 111512 h 836341"/>
              <a:gd name="connsiteX4" fmla="*/ 702527 w 836341"/>
              <a:gd name="connsiteY4" fmla="*/ 156117 h 836341"/>
              <a:gd name="connsiteX5" fmla="*/ 635620 w 836341"/>
              <a:gd name="connsiteY5" fmla="*/ 223024 h 836341"/>
              <a:gd name="connsiteX6" fmla="*/ 591015 w 836341"/>
              <a:gd name="connsiteY6" fmla="*/ 267629 h 836341"/>
              <a:gd name="connsiteX7" fmla="*/ 557561 w 836341"/>
              <a:gd name="connsiteY7" fmla="*/ 301082 h 836341"/>
              <a:gd name="connsiteX8" fmla="*/ 524107 w 836341"/>
              <a:gd name="connsiteY8" fmla="*/ 323385 h 836341"/>
              <a:gd name="connsiteX9" fmla="*/ 479502 w 836341"/>
              <a:gd name="connsiteY9" fmla="*/ 379141 h 836341"/>
              <a:gd name="connsiteX10" fmla="*/ 457200 w 836341"/>
              <a:gd name="connsiteY10" fmla="*/ 412595 h 836341"/>
              <a:gd name="connsiteX11" fmla="*/ 401444 w 836341"/>
              <a:gd name="connsiteY11" fmla="*/ 457200 h 836341"/>
              <a:gd name="connsiteX12" fmla="*/ 379141 w 836341"/>
              <a:gd name="connsiteY12" fmla="*/ 490653 h 836341"/>
              <a:gd name="connsiteX13" fmla="*/ 345688 w 836341"/>
              <a:gd name="connsiteY13" fmla="*/ 512956 h 836341"/>
              <a:gd name="connsiteX14" fmla="*/ 0 w 836341"/>
              <a:gd name="connsiteY14" fmla="*/ 836341 h 836341"/>
              <a:gd name="connsiteX15" fmla="*/ 11151 w 836341"/>
              <a:gd name="connsiteY15" fmla="*/ 802887 h 836341"/>
              <a:gd name="connsiteX16" fmla="*/ 22302 w 836341"/>
              <a:gd name="connsiteY16" fmla="*/ 735980 h 836341"/>
              <a:gd name="connsiteX17" fmla="*/ 44605 w 836341"/>
              <a:gd name="connsiteY17" fmla="*/ 680224 h 836341"/>
              <a:gd name="connsiteX18" fmla="*/ 55756 w 836341"/>
              <a:gd name="connsiteY18" fmla="*/ 646770 h 836341"/>
              <a:gd name="connsiteX19" fmla="*/ 66907 w 836341"/>
              <a:gd name="connsiteY19" fmla="*/ 680224 h 836341"/>
              <a:gd name="connsiteX20" fmla="*/ 55756 w 836341"/>
              <a:gd name="connsiteY20" fmla="*/ 713678 h 836341"/>
              <a:gd name="connsiteX21" fmla="*/ 44605 w 836341"/>
              <a:gd name="connsiteY21" fmla="*/ 769434 h 836341"/>
              <a:gd name="connsiteX22" fmla="*/ 33454 w 836341"/>
              <a:gd name="connsiteY22" fmla="*/ 814039 h 836341"/>
              <a:gd name="connsiteX23" fmla="*/ 100361 w 836341"/>
              <a:gd name="connsiteY23" fmla="*/ 814039 h 836341"/>
              <a:gd name="connsiteX24" fmla="*/ 211873 w 836341"/>
              <a:gd name="connsiteY24" fmla="*/ 791736 h 836341"/>
              <a:gd name="connsiteX25" fmla="*/ 278781 w 836341"/>
              <a:gd name="connsiteY25" fmla="*/ 791736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6341" h="836341">
                <a:moveTo>
                  <a:pt x="836341" y="0"/>
                </a:moveTo>
                <a:cubicBezTo>
                  <a:pt x="825190" y="14868"/>
                  <a:pt x="814983" y="30493"/>
                  <a:pt x="802888" y="44604"/>
                </a:cubicBezTo>
                <a:cubicBezTo>
                  <a:pt x="792625" y="56578"/>
                  <a:pt x="779530" y="65943"/>
                  <a:pt x="769434" y="78058"/>
                </a:cubicBezTo>
                <a:cubicBezTo>
                  <a:pt x="760854" y="88354"/>
                  <a:pt x="755854" y="101336"/>
                  <a:pt x="747132" y="111512"/>
                </a:cubicBezTo>
                <a:cubicBezTo>
                  <a:pt x="733448" y="127477"/>
                  <a:pt x="717395" y="141249"/>
                  <a:pt x="702527" y="156117"/>
                </a:cubicBezTo>
                <a:lnTo>
                  <a:pt x="635620" y="223024"/>
                </a:lnTo>
                <a:lnTo>
                  <a:pt x="591015" y="267629"/>
                </a:lnTo>
                <a:cubicBezTo>
                  <a:pt x="579864" y="278780"/>
                  <a:pt x="570682" y="292334"/>
                  <a:pt x="557561" y="301082"/>
                </a:cubicBezTo>
                <a:lnTo>
                  <a:pt x="524107" y="323385"/>
                </a:lnTo>
                <a:cubicBezTo>
                  <a:pt x="455464" y="426353"/>
                  <a:pt x="543060" y="299693"/>
                  <a:pt x="479502" y="379141"/>
                </a:cubicBezTo>
                <a:cubicBezTo>
                  <a:pt x="471130" y="389606"/>
                  <a:pt x="466677" y="403118"/>
                  <a:pt x="457200" y="412595"/>
                </a:cubicBezTo>
                <a:cubicBezTo>
                  <a:pt x="399227" y="470568"/>
                  <a:pt x="445595" y="402012"/>
                  <a:pt x="401444" y="457200"/>
                </a:cubicBezTo>
                <a:cubicBezTo>
                  <a:pt x="393072" y="467665"/>
                  <a:pt x="388618" y="481176"/>
                  <a:pt x="379141" y="490653"/>
                </a:cubicBezTo>
                <a:cubicBezTo>
                  <a:pt x="369664" y="500130"/>
                  <a:pt x="355591" y="503926"/>
                  <a:pt x="345688" y="512956"/>
                </a:cubicBezTo>
                <a:cubicBezTo>
                  <a:pt x="229089" y="619267"/>
                  <a:pt x="115229" y="728546"/>
                  <a:pt x="0" y="836341"/>
                </a:cubicBezTo>
                <a:cubicBezTo>
                  <a:pt x="3717" y="825190"/>
                  <a:pt x="8601" y="814362"/>
                  <a:pt x="11151" y="802887"/>
                </a:cubicBezTo>
                <a:cubicBezTo>
                  <a:pt x="16056" y="780815"/>
                  <a:pt x="16353" y="757793"/>
                  <a:pt x="22302" y="735980"/>
                </a:cubicBezTo>
                <a:cubicBezTo>
                  <a:pt x="27569" y="716668"/>
                  <a:pt x="37576" y="698967"/>
                  <a:pt x="44605" y="680224"/>
                </a:cubicBezTo>
                <a:cubicBezTo>
                  <a:pt x="48732" y="669218"/>
                  <a:pt x="52039" y="657921"/>
                  <a:pt x="55756" y="646770"/>
                </a:cubicBezTo>
                <a:cubicBezTo>
                  <a:pt x="59473" y="657921"/>
                  <a:pt x="66907" y="668469"/>
                  <a:pt x="66907" y="680224"/>
                </a:cubicBezTo>
                <a:cubicBezTo>
                  <a:pt x="66907" y="691979"/>
                  <a:pt x="58607" y="702274"/>
                  <a:pt x="55756" y="713678"/>
                </a:cubicBezTo>
                <a:cubicBezTo>
                  <a:pt x="51159" y="732066"/>
                  <a:pt x="48716" y="750932"/>
                  <a:pt x="44605" y="769434"/>
                </a:cubicBezTo>
                <a:cubicBezTo>
                  <a:pt x="41280" y="784395"/>
                  <a:pt x="37171" y="799171"/>
                  <a:pt x="33454" y="814039"/>
                </a:cubicBezTo>
                <a:cubicBezTo>
                  <a:pt x="86167" y="831610"/>
                  <a:pt x="47647" y="826204"/>
                  <a:pt x="100361" y="814039"/>
                </a:cubicBezTo>
                <a:cubicBezTo>
                  <a:pt x="137297" y="805515"/>
                  <a:pt x="211873" y="791736"/>
                  <a:pt x="211873" y="791736"/>
                </a:cubicBezTo>
                <a:cubicBezTo>
                  <a:pt x="272784" y="803918"/>
                  <a:pt x="254226" y="816288"/>
                  <a:pt x="278781" y="79173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2631688" y="3947532"/>
            <a:ext cx="301083" cy="1050264"/>
          </a:xfrm>
          <a:custGeom>
            <a:avLst/>
            <a:gdLst>
              <a:gd name="connsiteX0" fmla="*/ 278780 w 301083"/>
              <a:gd name="connsiteY0" fmla="*/ 0 h 1050264"/>
              <a:gd name="connsiteX1" fmla="*/ 256478 w 301083"/>
              <a:gd name="connsiteY1" fmla="*/ 44605 h 1050264"/>
              <a:gd name="connsiteX2" fmla="*/ 234175 w 301083"/>
              <a:gd name="connsiteY2" fmla="*/ 178419 h 1050264"/>
              <a:gd name="connsiteX3" fmla="*/ 223024 w 301083"/>
              <a:gd name="connsiteY3" fmla="*/ 312234 h 1050264"/>
              <a:gd name="connsiteX4" fmla="*/ 211873 w 301083"/>
              <a:gd name="connsiteY4" fmla="*/ 390292 h 1050264"/>
              <a:gd name="connsiteX5" fmla="*/ 200722 w 301083"/>
              <a:gd name="connsiteY5" fmla="*/ 457200 h 1050264"/>
              <a:gd name="connsiteX6" fmla="*/ 144966 w 301083"/>
              <a:gd name="connsiteY6" fmla="*/ 1014761 h 1050264"/>
              <a:gd name="connsiteX7" fmla="*/ 156117 w 301083"/>
              <a:gd name="connsiteY7" fmla="*/ 1048214 h 1050264"/>
              <a:gd name="connsiteX8" fmla="*/ 78058 w 301083"/>
              <a:gd name="connsiteY8" fmla="*/ 1014761 h 1050264"/>
              <a:gd name="connsiteX9" fmla="*/ 33453 w 301083"/>
              <a:gd name="connsiteY9" fmla="*/ 970156 h 1050264"/>
              <a:gd name="connsiteX10" fmla="*/ 22302 w 301083"/>
              <a:gd name="connsiteY10" fmla="*/ 936702 h 1050264"/>
              <a:gd name="connsiteX11" fmla="*/ 0 w 301083"/>
              <a:gd name="connsiteY11" fmla="*/ 903248 h 1050264"/>
              <a:gd name="connsiteX12" fmla="*/ 22302 w 301083"/>
              <a:gd name="connsiteY12" fmla="*/ 925551 h 1050264"/>
              <a:gd name="connsiteX13" fmla="*/ 44605 w 301083"/>
              <a:gd name="connsiteY13" fmla="*/ 959005 h 1050264"/>
              <a:gd name="connsiteX14" fmla="*/ 100361 w 301083"/>
              <a:gd name="connsiteY14" fmla="*/ 1014761 h 1050264"/>
              <a:gd name="connsiteX15" fmla="*/ 133814 w 301083"/>
              <a:gd name="connsiteY15" fmla="*/ 1048214 h 1050264"/>
              <a:gd name="connsiteX16" fmla="*/ 167268 w 301083"/>
              <a:gd name="connsiteY16" fmla="*/ 1037063 h 1050264"/>
              <a:gd name="connsiteX17" fmla="*/ 200722 w 301083"/>
              <a:gd name="connsiteY17" fmla="*/ 970156 h 1050264"/>
              <a:gd name="connsiteX18" fmla="*/ 223024 w 301083"/>
              <a:gd name="connsiteY18" fmla="*/ 936702 h 1050264"/>
              <a:gd name="connsiteX19" fmla="*/ 289932 w 301083"/>
              <a:gd name="connsiteY19" fmla="*/ 903248 h 1050264"/>
              <a:gd name="connsiteX20" fmla="*/ 301083 w 301083"/>
              <a:gd name="connsiteY20" fmla="*/ 892097 h 10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083" h="1050264">
                <a:moveTo>
                  <a:pt x="278780" y="0"/>
                </a:moveTo>
                <a:cubicBezTo>
                  <a:pt x="271346" y="14868"/>
                  <a:pt x="260510" y="28478"/>
                  <a:pt x="256478" y="44605"/>
                </a:cubicBezTo>
                <a:cubicBezTo>
                  <a:pt x="245510" y="88475"/>
                  <a:pt x="234175" y="178419"/>
                  <a:pt x="234175" y="178419"/>
                </a:cubicBezTo>
                <a:cubicBezTo>
                  <a:pt x="230458" y="223024"/>
                  <a:pt x="227710" y="267720"/>
                  <a:pt x="223024" y="312234"/>
                </a:cubicBezTo>
                <a:cubicBezTo>
                  <a:pt x="220273" y="338373"/>
                  <a:pt x="215870" y="364314"/>
                  <a:pt x="211873" y="390292"/>
                </a:cubicBezTo>
                <a:cubicBezTo>
                  <a:pt x="208435" y="412639"/>
                  <a:pt x="202928" y="434698"/>
                  <a:pt x="200722" y="457200"/>
                </a:cubicBezTo>
                <a:cubicBezTo>
                  <a:pt x="145094" y="1024611"/>
                  <a:pt x="190105" y="789064"/>
                  <a:pt x="144966" y="1014761"/>
                </a:cubicBezTo>
                <a:cubicBezTo>
                  <a:pt x="148683" y="1025912"/>
                  <a:pt x="165897" y="1041694"/>
                  <a:pt x="156117" y="1048214"/>
                </a:cubicBezTo>
                <a:cubicBezTo>
                  <a:pt x="139769" y="1059112"/>
                  <a:pt x="88184" y="1023440"/>
                  <a:pt x="78058" y="1014761"/>
                </a:cubicBezTo>
                <a:cubicBezTo>
                  <a:pt x="62093" y="1001077"/>
                  <a:pt x="33453" y="970156"/>
                  <a:pt x="33453" y="970156"/>
                </a:cubicBezTo>
                <a:cubicBezTo>
                  <a:pt x="29736" y="959005"/>
                  <a:pt x="27559" y="947216"/>
                  <a:pt x="22302" y="936702"/>
                </a:cubicBezTo>
                <a:cubicBezTo>
                  <a:pt x="16309" y="924715"/>
                  <a:pt x="0" y="916650"/>
                  <a:pt x="0" y="903248"/>
                </a:cubicBezTo>
                <a:cubicBezTo>
                  <a:pt x="0" y="892735"/>
                  <a:pt x="15734" y="917341"/>
                  <a:pt x="22302" y="925551"/>
                </a:cubicBezTo>
                <a:cubicBezTo>
                  <a:pt x="30674" y="936016"/>
                  <a:pt x="35780" y="948919"/>
                  <a:pt x="44605" y="959005"/>
                </a:cubicBezTo>
                <a:cubicBezTo>
                  <a:pt x="61913" y="978785"/>
                  <a:pt x="81776" y="996176"/>
                  <a:pt x="100361" y="1014761"/>
                </a:cubicBezTo>
                <a:lnTo>
                  <a:pt x="133814" y="1048214"/>
                </a:lnTo>
                <a:cubicBezTo>
                  <a:pt x="144965" y="1044497"/>
                  <a:pt x="158089" y="1044406"/>
                  <a:pt x="167268" y="1037063"/>
                </a:cubicBezTo>
                <a:cubicBezTo>
                  <a:pt x="193900" y="1015758"/>
                  <a:pt x="187254" y="997091"/>
                  <a:pt x="200722" y="970156"/>
                </a:cubicBezTo>
                <a:cubicBezTo>
                  <a:pt x="206716" y="958169"/>
                  <a:pt x="213547" y="946179"/>
                  <a:pt x="223024" y="936702"/>
                </a:cubicBezTo>
                <a:cubicBezTo>
                  <a:pt x="254979" y="904747"/>
                  <a:pt x="253657" y="921386"/>
                  <a:pt x="289932" y="903248"/>
                </a:cubicBezTo>
                <a:cubicBezTo>
                  <a:pt x="294634" y="900897"/>
                  <a:pt x="297366" y="895814"/>
                  <a:pt x="301083" y="892097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Freeform 20"/>
          <p:cNvSpPr/>
          <p:nvPr/>
        </p:nvSpPr>
        <p:spPr bwMode="auto">
          <a:xfrm>
            <a:off x="3412273" y="3757961"/>
            <a:ext cx="851885" cy="1130416"/>
          </a:xfrm>
          <a:custGeom>
            <a:avLst/>
            <a:gdLst>
              <a:gd name="connsiteX0" fmla="*/ 0 w 851885"/>
              <a:gd name="connsiteY0" fmla="*/ 0 h 1130416"/>
              <a:gd name="connsiteX1" fmla="*/ 11151 w 851885"/>
              <a:gd name="connsiteY1" fmla="*/ 55756 h 1130416"/>
              <a:gd name="connsiteX2" fmla="*/ 33454 w 851885"/>
              <a:gd name="connsiteY2" fmla="*/ 78059 h 1130416"/>
              <a:gd name="connsiteX3" fmla="*/ 55756 w 851885"/>
              <a:gd name="connsiteY3" fmla="*/ 111512 h 1130416"/>
              <a:gd name="connsiteX4" fmla="*/ 111512 w 851885"/>
              <a:gd name="connsiteY4" fmla="*/ 167268 h 1130416"/>
              <a:gd name="connsiteX5" fmla="*/ 133815 w 851885"/>
              <a:gd name="connsiteY5" fmla="*/ 200722 h 1130416"/>
              <a:gd name="connsiteX6" fmla="*/ 167268 w 851885"/>
              <a:gd name="connsiteY6" fmla="*/ 223024 h 1130416"/>
              <a:gd name="connsiteX7" fmla="*/ 189571 w 851885"/>
              <a:gd name="connsiteY7" fmla="*/ 245327 h 1130416"/>
              <a:gd name="connsiteX8" fmla="*/ 223025 w 851885"/>
              <a:gd name="connsiteY8" fmla="*/ 301083 h 1130416"/>
              <a:gd name="connsiteX9" fmla="*/ 234176 w 851885"/>
              <a:gd name="connsiteY9" fmla="*/ 334537 h 1130416"/>
              <a:gd name="connsiteX10" fmla="*/ 278781 w 851885"/>
              <a:gd name="connsiteY10" fmla="*/ 401444 h 1130416"/>
              <a:gd name="connsiteX11" fmla="*/ 301083 w 851885"/>
              <a:gd name="connsiteY11" fmla="*/ 446049 h 1130416"/>
              <a:gd name="connsiteX12" fmla="*/ 334537 w 851885"/>
              <a:gd name="connsiteY12" fmla="*/ 468351 h 1130416"/>
              <a:gd name="connsiteX13" fmla="*/ 356839 w 851885"/>
              <a:gd name="connsiteY13" fmla="*/ 501805 h 1130416"/>
              <a:gd name="connsiteX14" fmla="*/ 379142 w 851885"/>
              <a:gd name="connsiteY14" fmla="*/ 546410 h 1130416"/>
              <a:gd name="connsiteX15" fmla="*/ 780586 w 851885"/>
              <a:gd name="connsiteY15" fmla="*/ 1014761 h 1130416"/>
              <a:gd name="connsiteX16" fmla="*/ 836342 w 851885"/>
              <a:gd name="connsiteY16" fmla="*/ 1070517 h 1130416"/>
              <a:gd name="connsiteX17" fmla="*/ 836342 w 851885"/>
              <a:gd name="connsiteY17" fmla="*/ 970156 h 1130416"/>
              <a:gd name="connsiteX18" fmla="*/ 825190 w 851885"/>
              <a:gd name="connsiteY18" fmla="*/ 1014761 h 1130416"/>
              <a:gd name="connsiteX19" fmla="*/ 814039 w 851885"/>
              <a:gd name="connsiteY19" fmla="*/ 1103971 h 1130416"/>
              <a:gd name="connsiteX20" fmla="*/ 780586 w 851885"/>
              <a:gd name="connsiteY20" fmla="*/ 1115122 h 1130416"/>
              <a:gd name="connsiteX21" fmla="*/ 735981 w 851885"/>
              <a:gd name="connsiteY21" fmla="*/ 1126273 h 1130416"/>
              <a:gd name="connsiteX22" fmla="*/ 557561 w 851885"/>
              <a:gd name="connsiteY22" fmla="*/ 1103971 h 113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51885" h="1130416">
                <a:moveTo>
                  <a:pt x="0" y="0"/>
                </a:moveTo>
                <a:cubicBezTo>
                  <a:pt x="3717" y="18585"/>
                  <a:pt x="3685" y="38335"/>
                  <a:pt x="11151" y="55756"/>
                </a:cubicBezTo>
                <a:cubicBezTo>
                  <a:pt x="15293" y="65420"/>
                  <a:pt x="26886" y="69849"/>
                  <a:pt x="33454" y="78059"/>
                </a:cubicBezTo>
                <a:cubicBezTo>
                  <a:pt x="41826" y="88524"/>
                  <a:pt x="46931" y="101426"/>
                  <a:pt x="55756" y="111512"/>
                </a:cubicBezTo>
                <a:cubicBezTo>
                  <a:pt x="73064" y="131292"/>
                  <a:pt x="96932" y="145399"/>
                  <a:pt x="111512" y="167268"/>
                </a:cubicBezTo>
                <a:cubicBezTo>
                  <a:pt x="118946" y="178419"/>
                  <a:pt x="124338" y="191245"/>
                  <a:pt x="133815" y="200722"/>
                </a:cubicBezTo>
                <a:cubicBezTo>
                  <a:pt x="143292" y="210199"/>
                  <a:pt x="156803" y="214652"/>
                  <a:pt x="167268" y="223024"/>
                </a:cubicBezTo>
                <a:cubicBezTo>
                  <a:pt x="175478" y="229592"/>
                  <a:pt x="182137" y="237893"/>
                  <a:pt x="189571" y="245327"/>
                </a:cubicBezTo>
                <a:cubicBezTo>
                  <a:pt x="221160" y="340095"/>
                  <a:pt x="177103" y="224546"/>
                  <a:pt x="223025" y="301083"/>
                </a:cubicBezTo>
                <a:cubicBezTo>
                  <a:pt x="229073" y="311162"/>
                  <a:pt x="228468" y="324262"/>
                  <a:pt x="234176" y="334537"/>
                </a:cubicBezTo>
                <a:cubicBezTo>
                  <a:pt x="247193" y="357968"/>
                  <a:pt x="266794" y="377470"/>
                  <a:pt x="278781" y="401444"/>
                </a:cubicBezTo>
                <a:cubicBezTo>
                  <a:pt x="286215" y="416312"/>
                  <a:pt x="290441" y="433279"/>
                  <a:pt x="301083" y="446049"/>
                </a:cubicBezTo>
                <a:cubicBezTo>
                  <a:pt x="309663" y="456345"/>
                  <a:pt x="323386" y="460917"/>
                  <a:pt x="334537" y="468351"/>
                </a:cubicBezTo>
                <a:cubicBezTo>
                  <a:pt x="341971" y="479502"/>
                  <a:pt x="350190" y="490169"/>
                  <a:pt x="356839" y="501805"/>
                </a:cubicBezTo>
                <a:cubicBezTo>
                  <a:pt x="365086" y="516238"/>
                  <a:pt x="368555" y="533594"/>
                  <a:pt x="379142" y="546410"/>
                </a:cubicBezTo>
                <a:cubicBezTo>
                  <a:pt x="510097" y="704934"/>
                  <a:pt x="645419" y="859813"/>
                  <a:pt x="780586" y="1014761"/>
                </a:cubicBezTo>
                <a:cubicBezTo>
                  <a:pt x="797864" y="1034568"/>
                  <a:pt x="836342" y="1070517"/>
                  <a:pt x="836342" y="1070517"/>
                </a:cubicBezTo>
                <a:cubicBezTo>
                  <a:pt x="846140" y="1041121"/>
                  <a:pt x="865780" y="999593"/>
                  <a:pt x="836342" y="970156"/>
                </a:cubicBezTo>
                <a:cubicBezTo>
                  <a:pt x="825505" y="959319"/>
                  <a:pt x="828907" y="999893"/>
                  <a:pt x="825190" y="1014761"/>
                </a:cubicBezTo>
                <a:cubicBezTo>
                  <a:pt x="821473" y="1044498"/>
                  <a:pt x="826210" y="1076586"/>
                  <a:pt x="814039" y="1103971"/>
                </a:cubicBezTo>
                <a:cubicBezTo>
                  <a:pt x="809265" y="1114712"/>
                  <a:pt x="791888" y="1111893"/>
                  <a:pt x="780586" y="1115122"/>
                </a:cubicBezTo>
                <a:cubicBezTo>
                  <a:pt x="765850" y="1119332"/>
                  <a:pt x="750849" y="1122556"/>
                  <a:pt x="735981" y="1126273"/>
                </a:cubicBezTo>
                <a:cubicBezTo>
                  <a:pt x="563467" y="1114772"/>
                  <a:pt x="608225" y="1154635"/>
                  <a:pt x="557561" y="1103971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971800"/>
            <a:ext cx="1828800" cy="317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800600"/>
            <a:ext cx="1752600" cy="3175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504345" y="152400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are fixed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6400" y="2514600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P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rior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86400" y="1143000"/>
            <a:ext cx="243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H</a:t>
            </a:r>
            <a:r>
              <a:rPr lang="en-US" dirty="0" err="1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yperparameter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86400" y="4267200"/>
            <a:ext cx="2485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Data distribution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00" y="6248400"/>
            <a:ext cx="845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MAP will estimate the </a:t>
            </a:r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most likely value of </a:t>
            </a:r>
            <a:r>
              <a:rPr lang="en-US" i="1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p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 for this model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5" grpId="0" animBg="1"/>
      <p:bldP spid="13" grpId="0" animBg="1"/>
      <p:bldP spid="15" grpId="0" animBg="1"/>
      <p:bldP spid="16" grpId="0" animBg="1"/>
      <p:bldP spid="2" grpId="0"/>
      <p:bldP spid="6" grpId="0"/>
      <p:bldP spid="7" grpId="0"/>
      <p:bldP spid="8" grpId="0"/>
      <p:bldP spid="10" grpId="0"/>
      <p:bldP spid="11" grpId="0"/>
      <p:bldP spid="17" grpId="0" animBg="1"/>
      <p:bldP spid="18" grpId="0" animBg="1"/>
      <p:bldP spid="19" grpId="0" animBg="1"/>
      <p:bldP spid="20" grpId="0" animBg="1"/>
      <p:bldP spid="21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044680">
            <a:off x="1391256" y="939412"/>
            <a:ext cx="161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Estimators</a:t>
            </a:r>
            <a:endParaRPr lang="en-US" dirty="0">
              <a:solidFill>
                <a:schemeClr val="bg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0" y="2209800"/>
            <a:ext cx="1589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Maximum </a:t>
            </a:r>
          </a:p>
          <a:p>
            <a:r>
              <a:rPr lang="en-US" dirty="0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Likelihood</a:t>
            </a:r>
            <a:endParaRPr lang="en-US" dirty="0">
              <a:solidFill>
                <a:schemeClr val="bg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667000" y="1371600"/>
            <a:ext cx="304800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5715000" y="2895600"/>
            <a:ext cx="1066800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Game of Estimators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6248400"/>
            <a:ext cx="713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Non spoiler: this </a:t>
            </a:r>
            <a:r>
              <a:rPr lang="en-US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didn’t happen in game of thrones</a:t>
            </a:r>
            <a:endParaRPr lang="en-US" dirty="0">
              <a:solidFill>
                <a:schemeClr val="bg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457200" y="1295400"/>
            <a:ext cx="8228013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25471" rIns="0" bIns="0"/>
          <a:lstStyle>
            <a:lvl1pPr marL="387350" indent="-293688">
              <a:spcBef>
                <a:spcPct val="20000"/>
              </a:spcBef>
              <a:buClr>
                <a:schemeClr val="bg2"/>
              </a:buClr>
              <a:buSzPct val="75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79463" indent="-290513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Symbol" charset="2"/>
                <a:ea typeface="Arial" charset="0"/>
                <a:cs typeface="Arial" charset="0"/>
              </a:rPr>
              <a:t>q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is the probability a coin turns up heads</a:t>
            </a: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Model </a:t>
            </a:r>
            <a:r>
              <a:rPr kumimoji="0" lang="en-US" altLang="en-US" dirty="0">
                <a:solidFill>
                  <a:srgbClr val="000000"/>
                </a:solidFill>
                <a:latin typeface="Symbol" charset="2"/>
                <a:ea typeface="Arial" charset="0"/>
                <a:cs typeface="Arial" charset="0"/>
              </a:rPr>
              <a:t>q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with 2 different priors:</a:t>
            </a:r>
          </a:p>
          <a:p>
            <a:pPr lvl="1">
              <a:lnSpc>
                <a:spcPct val="93000"/>
              </a:lnSpc>
              <a:spcBef>
                <a:spcPct val="0"/>
              </a:spcBef>
              <a:spcAft>
                <a:spcPts val="103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kumimoji="0" lang="en-US" altLang="en-US" baseline="-330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kumimoji="0" lang="en-US" altLang="en-US" dirty="0">
                <a:solidFill>
                  <a:srgbClr val="000000"/>
                </a:solidFill>
                <a:latin typeface="Symbol" charset="2"/>
                <a:ea typeface="Arial" charset="0"/>
                <a:cs typeface="Arial" charset="0"/>
              </a:rPr>
              <a:t>q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 is Beta(3,8) (blue)</a:t>
            </a:r>
          </a:p>
          <a:p>
            <a:pPr lvl="1">
              <a:lnSpc>
                <a:spcPct val="93000"/>
              </a:lnSpc>
              <a:spcBef>
                <a:spcPct val="0"/>
              </a:spcBef>
              <a:spcAft>
                <a:spcPts val="103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kumimoji="0" lang="en-US" altLang="en-US" baseline="-330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kumimoji="0" lang="en-US" altLang="en-US" dirty="0">
                <a:solidFill>
                  <a:srgbClr val="000000"/>
                </a:solidFill>
                <a:latin typeface="Symbol" charset="2"/>
                <a:ea typeface="Arial" charset="0"/>
                <a:cs typeface="Arial" charset="0"/>
              </a:rPr>
              <a:t>q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 is Beta(7,4) (red)</a:t>
            </a: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They look pretty different!</a:t>
            </a: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Tx/>
              <a:buSzTx/>
              <a:buFontTx/>
              <a:buNone/>
            </a:pPr>
            <a:endParaRPr kumimoji="0" lang="en-US" altLang="en-US" sz="40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Now flip 100 coins; get 58 heads and 42 tails</a:t>
            </a:r>
          </a:p>
          <a:p>
            <a:pPr lvl="1">
              <a:lnSpc>
                <a:spcPct val="93000"/>
              </a:lnSpc>
              <a:spcBef>
                <a:spcPct val="0"/>
              </a:spcBef>
              <a:spcAft>
                <a:spcPts val="103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What do posteriors look like?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2550" y="2205037"/>
            <a:ext cx="352425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Where’d </a:t>
            </a:r>
            <a:r>
              <a:rPr lang="en-US" altLang="en-US" sz="4000" b="1" dirty="0" err="1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Ya</a:t>
            </a:r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Get Them </a:t>
            </a:r>
            <a:r>
              <a:rPr lang="en-US" altLang="en-US" sz="40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</a:t>
            </a:r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(𝜃)?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0420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363" y="1074738"/>
            <a:ext cx="60134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457200" y="5184775"/>
            <a:ext cx="82280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25471" rIns="0" bIns="0"/>
          <a:lstStyle>
            <a:lvl1pPr marL="388938" indent="-293688">
              <a:spcBef>
                <a:spcPct val="20000"/>
              </a:spcBef>
              <a:buClr>
                <a:schemeClr val="bg2"/>
              </a:buClr>
              <a:buSzPct val="75000"/>
              <a:buChar char="•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As long as we collect enough data, posteriors will converge to the true value!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It’s Like Having Twins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4953000" y="1371600"/>
            <a:ext cx="0" cy="3276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124200" y="914400"/>
            <a:ext cx="3745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a</a:t>
            </a:r>
            <a:r>
              <a:rPr lang="en-US" dirty="0" err="1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rgmax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 returns the mode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068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Just for review…</a:t>
            </a:r>
          </a:p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Have coin with unknown probability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of heads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Our </a:t>
            </a:r>
            <a:r>
              <a:rPr lang="en-US" altLang="en-US" u="sng">
                <a:latin typeface="Arial" charset="0"/>
                <a:ea typeface="Arial" charset="0"/>
                <a:cs typeface="Arial" charset="0"/>
              </a:rPr>
              <a:t>prior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(subjective) belief is that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~ Beta(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Now flip coin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times, getting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heads,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tails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Posterior density: (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|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heads,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tails)</a:t>
            </a:r>
            <a:r>
              <a:rPr lang="en-US" altLang="en-US" sz="120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altLang="en-US" sz="120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Beta(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sz="600" i="1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altLang="en-US" sz="600" i="1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</a:t>
            </a:r>
            <a:r>
              <a:rPr lang="en-US" altLang="en-US" sz="120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en-US" sz="600" i="1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altLang="en-US" sz="600" i="1"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Beta is conjugate for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Bernoulli, Binomial, Geometric, and Negative Binomial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are called “hyperparameters”</a:t>
            </a:r>
            <a:endParaRPr lang="en-US" altLang="en-US">
              <a:latin typeface="Arial" charset="0"/>
              <a:ea typeface="Arial" charset="0"/>
              <a:cs typeface="Arial" charset="0"/>
              <a:sym typeface="Wingdings" charset="2"/>
            </a:endParaRP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Wingdings" charset="2"/>
              </a:rPr>
              <a:t>Saw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– 2) imaginary trials, of those 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– 1) are “successes”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For a coin you never flipped before, use Beta(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 to denote you think coin likely to be fair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How strongly you feel coin is fair is a function of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x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Conjugate Distributions Without Tears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458200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Mo’ Beta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err="1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Gonna</a:t>
            </a:r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Need Priors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7400"/>
            <a:ext cx="6197600" cy="299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1295400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Parameter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5800" y="12954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Distribution for Parameter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6172200"/>
            <a:ext cx="8392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Don’t need to know Inverse Gamma. But it will know you…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Gamma(k, 𝜃)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distribution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Conjugate for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Poisson Rate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Also conjugate for Exponential, but we won’t delve into that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Intuitive understanding of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hyperparameters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: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Saw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total imaginary events during 𝜃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prior time periods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Good Times with Gamma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81200" y="3399125"/>
            <a:ext cx="4584700" cy="3442052"/>
            <a:chOff x="1981200" y="3399125"/>
            <a:chExt cx="4584700" cy="34420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3399125"/>
              <a:ext cx="4584700" cy="34420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5474525" y="4495800"/>
              <a:ext cx="228600" cy="228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474525" y="3674422"/>
              <a:ext cx="228600" cy="59277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00312" y="448392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2.0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98333" y="4066310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  <a:r>
                <a:rPr lang="en-US" sz="1200" smtClean="0"/>
                <a:t>.0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96353" y="3862451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  <a:r>
                <a:rPr lang="en-US" sz="1200" smtClean="0"/>
                <a:t>.0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6250" y="3670467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  <a:r>
                <a:rPr lang="en-US" sz="1200" smtClean="0"/>
                <a:t>.0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5865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Gamma(k, 𝜃)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distribution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Conjugate for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Poisson Rate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Also conjugate for Exponential, but we won’t delve into that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Intuitive understanding of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hyperparameters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: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Saw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total imaginary events during 𝜃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prior time periods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Updating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Wingdings" charset="2"/>
              </a:rPr>
              <a:t>with observations</a:t>
            </a:r>
            <a:endParaRPr lang="en-US" altLang="en-US" dirty="0">
              <a:latin typeface="Arial" charset="0"/>
              <a:ea typeface="Arial" charset="0"/>
              <a:cs typeface="Arial" charset="0"/>
              <a:sym typeface="Wingdings" charset="2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After observing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events during next </a:t>
            </a:r>
            <a:r>
              <a:rPr lang="en-US" altLang="en-US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time periods...</a:t>
            </a:r>
            <a:endParaRPr lang="en-US" altLang="en-US" i="1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... posterior distribution is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Gamma(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𝜃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altLang="en-US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mr-IN" altLang="en-US" dirty="0" smtClean="0"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MAP estimator for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oisson with Gamma prior is (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k+n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)/(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𝜃 + </a:t>
            </a:r>
            <a:r>
              <a:rPr lang="en-US" altLang="en-US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Example: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Prior for rate is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Gamma(10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5) 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Saw 10 events in 5 time periods.  Like observing at rate = 2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Now see 11 events in next 2 time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periods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Wingdings" charset="2"/>
              </a:rPr>
              <a:t> Gamma(21, 7)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Wingdings" charset="2"/>
              </a:rPr>
              <a:t>MAP rate = 3</a:t>
            </a:r>
            <a:endParaRPr lang="en-US" altLang="en-US" dirty="0" smtClean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Good Times with Gamma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3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0" y="-76200"/>
            <a:ext cx="13004800" cy="7315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33400" y="5410200"/>
            <a:ext cx="7010400" cy="1295400"/>
          </a:xfrm>
          <a:prstGeom prst="rect">
            <a:avLst/>
          </a:prstGeom>
          <a:solidFill>
            <a:srgbClr val="FFFFFF">
              <a:alpha val="87059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Reviving an Old Story Line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5800" y="3810000"/>
            <a:ext cx="7010400" cy="1295400"/>
          </a:xfrm>
          <a:prstGeom prst="rect">
            <a:avLst/>
          </a:prstGeom>
          <a:solidFill>
            <a:srgbClr val="FFFFFF">
              <a:alpha val="87059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Multinomial Distribution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Mult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p</a:t>
            </a:r>
            <a:r>
              <a:rPr kumimoji="0" lang="en-US" sz="2400" b="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, … , </a:t>
            </a:r>
            <a:r>
              <a:rPr kumimoji="0" lang="en-US" sz="2400" b="0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p</a:t>
            </a:r>
            <a:r>
              <a:rPr kumimoji="0" lang="en-US" sz="2400" b="0" i="1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k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)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715000"/>
            <a:ext cx="4724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0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Dirichlet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...,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) distribution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Conjugate for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Multinomial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 err="1">
                <a:latin typeface="Arial" charset="0"/>
                <a:ea typeface="Arial" charset="0"/>
                <a:cs typeface="Arial" charset="0"/>
                <a:sym typeface="Symbol" charset="2"/>
              </a:rPr>
              <a:t>Dirichlet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 generalizes Beta in same way Multinomial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generalizes Bernoulli</a:t>
            </a: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2">
              <a:spcBef>
                <a:spcPts val="1200"/>
              </a:spcBef>
              <a:buFont typeface="Courier New" charset="0"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2">
              <a:spcBef>
                <a:spcPts val="1200"/>
              </a:spcBef>
              <a:buFont typeface="Courier New" charset="0"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Intuitive understanding of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hyperparameters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: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Saw            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 imaginary trials, with (</a:t>
            </a:r>
            <a:r>
              <a:rPr lang="en-US" altLang="en-US" i="1" dirty="0" err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– 1) of outcome </a:t>
            </a:r>
            <a:r>
              <a:rPr lang="en-US" altLang="en-US" i="1" dirty="0" err="1">
                <a:latin typeface="Arial" charset="0"/>
                <a:ea typeface="Arial" charset="0"/>
                <a:cs typeface="Arial" charset="0"/>
              </a:rPr>
              <a:t>i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5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Updating to get the posterior distribution</a:t>
            </a:r>
          </a:p>
          <a:p>
            <a:pPr lvl="2">
              <a:spcBef>
                <a:spcPts val="9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After observing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+ ... 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new trials with </a:t>
            </a:r>
            <a:r>
              <a:rPr lang="en-US" altLang="en-US" i="1" dirty="0" err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of outcome </a:t>
            </a:r>
            <a:r>
              <a:rPr lang="en-US" altLang="en-US" i="1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...</a:t>
            </a:r>
            <a:endParaRPr lang="en-US" altLang="en-US" i="1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9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... posterior distribution is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Dirichlet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en-US" baseline="-25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baseline="-25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...,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 baseline="-25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396920"/>
              </p:ext>
            </p:extLst>
          </p:nvPr>
        </p:nvGraphicFramePr>
        <p:xfrm>
          <a:off x="2286000" y="4343400"/>
          <a:ext cx="9556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2" name="Equation" r:id="rId3" imgW="622030" imgH="431613" progId="Equation.3">
                  <p:embed/>
                </p:oleObj>
              </mc:Choice>
              <mc:Fallback>
                <p:oleObj name="Equation" r:id="rId3" imgW="622030" imgH="43161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343400"/>
                        <a:ext cx="9556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971800"/>
            <a:ext cx="6591300" cy="850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Multinomial is Multiple Times the Fun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And now a cool animation of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Dirichlet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This is actually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log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 density (but you get the idea…)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4276" name="Picture 4" descr="File:LogDirichletDensity-alpha 0.3 to alpha 2.0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5293" y="2283483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28600" y="6096000"/>
            <a:ext cx="1752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Arial" charset="0"/>
                <a:ea typeface="Arial" charset="0"/>
                <a:cs typeface="Arial" charset="0"/>
              </a:rPr>
              <a:t>Thanks Wikipedia!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Best Short Film in the </a:t>
            </a:r>
            <a:r>
              <a:rPr lang="en-US" altLang="en-US" sz="4000" b="1" dirty="0" err="1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Dirichlet</a:t>
            </a:r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Category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914401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Consider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I.I.D. random variables X</a:t>
            </a:r>
            <a:r>
              <a:rPr lang="en-US" altLang="en-US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X</a:t>
            </a:r>
            <a:r>
              <a:rPr lang="en-US" altLang="en-US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...,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 baseline="-25000" dirty="0" err="1">
                <a:latin typeface="Arial" charset="0"/>
                <a:ea typeface="Arial" charset="0"/>
                <a:cs typeface="Arial" charset="0"/>
              </a:rPr>
              <a:t>n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is a sample from density function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(X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 |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 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)</a:t>
            </a: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graphicFrame>
        <p:nvGraphicFramePr>
          <p:cNvPr id="1030" name="Object 6"/>
          <p:cNvGraphicFramePr>
            <a:graphicFrameLocks noChangeAspect="1"/>
          </p:cNvGraphicFramePr>
          <p:nvPr>
            <p:extLst/>
          </p:nvPr>
        </p:nvGraphicFramePr>
        <p:xfrm>
          <a:off x="3276600" y="2286000"/>
          <a:ext cx="2235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3" imgW="1244600" imgH="431800" progId="Equation.3">
                  <p:embed/>
                </p:oleObj>
              </mc:Choice>
              <mc:Fallback>
                <p:oleObj name="Equation" r:id="rId3" imgW="1244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286000"/>
                        <a:ext cx="22352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Maximum Likelihood of Data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1752600" y="3657600"/>
          <a:ext cx="59086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5" imgW="3289300" imgH="431800" progId="Equation.3">
                  <p:embed/>
                </p:oleObj>
              </mc:Choice>
              <mc:Fallback>
                <p:oleObj name="Equation" r:id="rId5" imgW="3289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57600"/>
                        <a:ext cx="590867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5181600"/>
            <a:ext cx="2857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9601200" cy="686271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Example: Estimating Die</a:t>
            </a:r>
            <a:r>
              <a:rPr lang="en-US" altLang="en-US" sz="4000" b="1" i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Parameters</a:t>
            </a:r>
            <a:endParaRPr lang="en-US" altLang="zh-CN" sz="4000" b="1" i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Recall example of 6-sides die rolls: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X ~ Multinomial(p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1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3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4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5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6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Roll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12 times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Result: 3 ones, 2 twos, 0 threes, 3 fours, 1 fives, 3 sixes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MLE: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1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=3/12,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=2/12, </a:t>
            </a:r>
            <a:r>
              <a:rPr lang="en-US" altLang="en-US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Symbol" charset="2"/>
              </a:rPr>
              <a:t>p</a:t>
            </a:r>
            <a:r>
              <a:rPr lang="en-US" altLang="en-US" baseline="-250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Symbol" charset="2"/>
              </a:rPr>
              <a:t>3</a:t>
            </a:r>
            <a:r>
              <a:rPr lang="en-US" altLang="en-US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Symbol" charset="2"/>
              </a:rPr>
              <a:t>=0/12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4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=3/12,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5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=1/12,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6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=3/12</a:t>
            </a:r>
          </a:p>
          <a:p>
            <a:pPr lvl="1">
              <a:lnSpc>
                <a:spcPts val="3200"/>
              </a:lnSpc>
              <a:spcBef>
                <a:spcPts val="10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Dirichlet prior allows us to pretend we saw each outcome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times before.  MAP estimate: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Laplace’s “law of succession”: idea above with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1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Laplace estimate:</a:t>
            </a:r>
            <a:endParaRPr lang="en-US" altLang="en-US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Laplace: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1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=4/18,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=3/18,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3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=1/18,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4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=4/18,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5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=2/18,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6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=4/18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No longer have 0 probability of rolling a three!</a:t>
            </a: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178886"/>
              </p:ext>
            </p:extLst>
          </p:nvPr>
        </p:nvGraphicFramePr>
        <p:xfrm>
          <a:off x="6872288" y="4052888"/>
          <a:ext cx="123348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8" name="Equation" r:id="rId3" imgW="774364" imgH="393529" progId="Equation.3">
                  <p:embed/>
                </p:oleObj>
              </mc:Choice>
              <mc:Fallback>
                <p:oleObj name="Equation" r:id="rId3" imgW="774364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2288" y="4052888"/>
                        <a:ext cx="123348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011281"/>
              </p:ext>
            </p:extLst>
          </p:nvPr>
        </p:nvGraphicFramePr>
        <p:xfrm>
          <a:off x="3810000" y="5010150"/>
          <a:ext cx="11334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9" name="Equation" r:id="rId5" imgW="710891" imgH="393529" progId="Equation.3">
                  <p:embed/>
                </p:oleObj>
              </mc:Choice>
              <mc:Fallback>
                <p:oleObj name="Equation" r:id="rId5" imgW="710891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010150"/>
                        <a:ext cx="11334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Your Happy Laplace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 last estimator has risen…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0200" y="-152400"/>
            <a:ext cx="12461821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One Shot Learning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1371600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training example: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38708" y="1973765"/>
            <a:ext cx="4081345" cy="4229221"/>
            <a:chOff x="2241396" y="2118731"/>
            <a:chExt cx="4081345" cy="42292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1396" y="2118731"/>
              <a:ext cx="4081345" cy="422922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4148254" y="2497874"/>
              <a:ext cx="1126273" cy="53525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282068" y="2821259"/>
              <a:ext cx="13381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029200" y="2895600"/>
              <a:ext cx="19700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345257" y="3616712"/>
              <a:ext cx="806605" cy="11894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72736" y="3787697"/>
            <a:ext cx="119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set: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 bwMode="auto">
          <a:xfrm>
            <a:off x="4496212" y="1445693"/>
            <a:ext cx="847576" cy="702527"/>
          </a:xfrm>
          <a:custGeom>
            <a:avLst/>
            <a:gdLst>
              <a:gd name="connsiteX0" fmla="*/ 100444 w 716889"/>
              <a:gd name="connsiteY0" fmla="*/ 0 h 501805"/>
              <a:gd name="connsiteX1" fmla="*/ 156200 w 716889"/>
              <a:gd name="connsiteY1" fmla="*/ 11151 h 501805"/>
              <a:gd name="connsiteX2" fmla="*/ 412679 w 716889"/>
              <a:gd name="connsiteY2" fmla="*/ 33454 h 501805"/>
              <a:gd name="connsiteX3" fmla="*/ 501888 w 716889"/>
              <a:gd name="connsiteY3" fmla="*/ 44605 h 501805"/>
              <a:gd name="connsiteX4" fmla="*/ 646854 w 716889"/>
              <a:gd name="connsiteY4" fmla="*/ 55756 h 501805"/>
              <a:gd name="connsiteX5" fmla="*/ 713761 w 716889"/>
              <a:gd name="connsiteY5" fmla="*/ 66907 h 501805"/>
              <a:gd name="connsiteX6" fmla="*/ 669157 w 716889"/>
              <a:gd name="connsiteY6" fmla="*/ 55756 h 501805"/>
              <a:gd name="connsiteX7" fmla="*/ 635703 w 716889"/>
              <a:gd name="connsiteY7" fmla="*/ 44605 h 501805"/>
              <a:gd name="connsiteX8" fmla="*/ 602249 w 716889"/>
              <a:gd name="connsiteY8" fmla="*/ 144966 h 501805"/>
              <a:gd name="connsiteX9" fmla="*/ 579947 w 716889"/>
              <a:gd name="connsiteY9" fmla="*/ 234176 h 501805"/>
              <a:gd name="connsiteX10" fmla="*/ 557644 w 716889"/>
              <a:gd name="connsiteY10" fmla="*/ 457200 h 501805"/>
              <a:gd name="connsiteX11" fmla="*/ 546493 w 716889"/>
              <a:gd name="connsiteY11" fmla="*/ 412595 h 501805"/>
              <a:gd name="connsiteX12" fmla="*/ 446132 w 716889"/>
              <a:gd name="connsiteY12" fmla="*/ 356839 h 501805"/>
              <a:gd name="connsiteX13" fmla="*/ 301166 w 716889"/>
              <a:gd name="connsiteY13" fmla="*/ 334537 h 501805"/>
              <a:gd name="connsiteX14" fmla="*/ 301166 w 716889"/>
              <a:gd name="connsiteY14" fmla="*/ 245327 h 501805"/>
              <a:gd name="connsiteX15" fmla="*/ 278864 w 716889"/>
              <a:gd name="connsiteY15" fmla="*/ 223024 h 501805"/>
              <a:gd name="connsiteX16" fmla="*/ 245410 w 716889"/>
              <a:gd name="connsiteY16" fmla="*/ 211873 h 501805"/>
              <a:gd name="connsiteX17" fmla="*/ 290015 w 716889"/>
              <a:gd name="connsiteY17" fmla="*/ 223024 h 501805"/>
              <a:gd name="connsiteX18" fmla="*/ 334620 w 716889"/>
              <a:gd name="connsiteY18" fmla="*/ 278781 h 501805"/>
              <a:gd name="connsiteX19" fmla="*/ 345771 w 716889"/>
              <a:gd name="connsiteY19" fmla="*/ 312234 h 501805"/>
              <a:gd name="connsiteX20" fmla="*/ 334620 w 716889"/>
              <a:gd name="connsiteY20" fmla="*/ 423746 h 501805"/>
              <a:gd name="connsiteX21" fmla="*/ 290015 w 716889"/>
              <a:gd name="connsiteY21" fmla="*/ 468351 h 501805"/>
              <a:gd name="connsiteX22" fmla="*/ 178503 w 716889"/>
              <a:gd name="connsiteY22" fmla="*/ 501805 h 501805"/>
              <a:gd name="connsiteX23" fmla="*/ 89293 w 716889"/>
              <a:gd name="connsiteY23" fmla="*/ 490654 h 501805"/>
              <a:gd name="connsiteX24" fmla="*/ 55840 w 716889"/>
              <a:gd name="connsiteY24" fmla="*/ 479503 h 501805"/>
              <a:gd name="connsiteX25" fmla="*/ 44688 w 716889"/>
              <a:gd name="connsiteY25" fmla="*/ 446049 h 501805"/>
              <a:gd name="connsiteX26" fmla="*/ 22386 w 716889"/>
              <a:gd name="connsiteY26" fmla="*/ 423746 h 501805"/>
              <a:gd name="connsiteX27" fmla="*/ 11235 w 716889"/>
              <a:gd name="connsiteY27" fmla="*/ 312234 h 501805"/>
              <a:gd name="connsiteX28" fmla="*/ 33537 w 716889"/>
              <a:gd name="connsiteY28" fmla="*/ 278781 h 501805"/>
              <a:gd name="connsiteX29" fmla="*/ 55840 w 716889"/>
              <a:gd name="connsiteY29" fmla="*/ 256478 h 501805"/>
              <a:gd name="connsiteX30" fmla="*/ 44688 w 716889"/>
              <a:gd name="connsiteY30" fmla="*/ 256478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889" h="501805">
                <a:moveTo>
                  <a:pt x="100444" y="0"/>
                </a:moveTo>
                <a:cubicBezTo>
                  <a:pt x="119029" y="3717"/>
                  <a:pt x="137437" y="8471"/>
                  <a:pt x="156200" y="11151"/>
                </a:cubicBezTo>
                <a:cubicBezTo>
                  <a:pt x="261305" y="26166"/>
                  <a:pt x="296005" y="22848"/>
                  <a:pt x="412679" y="33454"/>
                </a:cubicBezTo>
                <a:cubicBezTo>
                  <a:pt x="442524" y="36167"/>
                  <a:pt x="472055" y="41764"/>
                  <a:pt x="501888" y="44605"/>
                </a:cubicBezTo>
                <a:cubicBezTo>
                  <a:pt x="550134" y="49200"/>
                  <a:pt x="598532" y="52039"/>
                  <a:pt x="646854" y="55756"/>
                </a:cubicBezTo>
                <a:cubicBezTo>
                  <a:pt x="669156" y="59473"/>
                  <a:pt x="691151" y="66907"/>
                  <a:pt x="713761" y="66907"/>
                </a:cubicBezTo>
                <a:cubicBezTo>
                  <a:pt x="729087" y="66907"/>
                  <a:pt x="683893" y="59966"/>
                  <a:pt x="669157" y="55756"/>
                </a:cubicBezTo>
                <a:cubicBezTo>
                  <a:pt x="657855" y="52527"/>
                  <a:pt x="646854" y="48322"/>
                  <a:pt x="635703" y="44605"/>
                </a:cubicBezTo>
                <a:cubicBezTo>
                  <a:pt x="596900" y="102808"/>
                  <a:pt x="622280" y="54824"/>
                  <a:pt x="602249" y="144966"/>
                </a:cubicBezTo>
                <a:cubicBezTo>
                  <a:pt x="573524" y="274233"/>
                  <a:pt x="612077" y="41395"/>
                  <a:pt x="579947" y="234176"/>
                </a:cubicBezTo>
                <a:cubicBezTo>
                  <a:pt x="564515" y="326772"/>
                  <a:pt x="566069" y="347689"/>
                  <a:pt x="557644" y="457200"/>
                </a:cubicBezTo>
                <a:cubicBezTo>
                  <a:pt x="553927" y="442332"/>
                  <a:pt x="554097" y="425902"/>
                  <a:pt x="546493" y="412595"/>
                </a:cubicBezTo>
                <a:cubicBezTo>
                  <a:pt x="522928" y="371356"/>
                  <a:pt x="488478" y="370955"/>
                  <a:pt x="446132" y="356839"/>
                </a:cubicBezTo>
                <a:cubicBezTo>
                  <a:pt x="377241" y="333875"/>
                  <a:pt x="424372" y="346857"/>
                  <a:pt x="301166" y="334537"/>
                </a:cubicBezTo>
                <a:cubicBezTo>
                  <a:pt x="314139" y="295619"/>
                  <a:pt x="321351" y="292426"/>
                  <a:pt x="301166" y="245327"/>
                </a:cubicBezTo>
                <a:cubicBezTo>
                  <a:pt x="297025" y="235664"/>
                  <a:pt x="287879" y="228433"/>
                  <a:pt x="278864" y="223024"/>
                </a:cubicBezTo>
                <a:cubicBezTo>
                  <a:pt x="268785" y="216976"/>
                  <a:pt x="233655" y="211873"/>
                  <a:pt x="245410" y="211873"/>
                </a:cubicBezTo>
                <a:cubicBezTo>
                  <a:pt x="260736" y="211873"/>
                  <a:pt x="275147" y="219307"/>
                  <a:pt x="290015" y="223024"/>
                </a:cubicBezTo>
                <a:cubicBezTo>
                  <a:pt x="310760" y="243769"/>
                  <a:pt x="320552" y="250645"/>
                  <a:pt x="334620" y="278781"/>
                </a:cubicBezTo>
                <a:cubicBezTo>
                  <a:pt x="339877" y="289294"/>
                  <a:pt x="342054" y="301083"/>
                  <a:pt x="345771" y="312234"/>
                </a:cubicBezTo>
                <a:cubicBezTo>
                  <a:pt x="342054" y="349405"/>
                  <a:pt x="347184" y="388566"/>
                  <a:pt x="334620" y="423746"/>
                </a:cubicBezTo>
                <a:cubicBezTo>
                  <a:pt x="327548" y="443548"/>
                  <a:pt x="309963" y="461702"/>
                  <a:pt x="290015" y="468351"/>
                </a:cubicBezTo>
                <a:cubicBezTo>
                  <a:pt x="208569" y="495501"/>
                  <a:pt x="245915" y="484952"/>
                  <a:pt x="178503" y="501805"/>
                </a:cubicBezTo>
                <a:cubicBezTo>
                  <a:pt x="148766" y="498088"/>
                  <a:pt x="118778" y="496015"/>
                  <a:pt x="89293" y="490654"/>
                </a:cubicBezTo>
                <a:cubicBezTo>
                  <a:pt x="77728" y="488551"/>
                  <a:pt x="64151" y="487814"/>
                  <a:pt x="55840" y="479503"/>
                </a:cubicBezTo>
                <a:cubicBezTo>
                  <a:pt x="47528" y="471191"/>
                  <a:pt x="50736" y="456129"/>
                  <a:pt x="44688" y="446049"/>
                </a:cubicBezTo>
                <a:cubicBezTo>
                  <a:pt x="39279" y="437034"/>
                  <a:pt x="29820" y="431180"/>
                  <a:pt x="22386" y="423746"/>
                </a:cubicBezTo>
                <a:cubicBezTo>
                  <a:pt x="3314" y="366533"/>
                  <a:pt x="-10885" y="363847"/>
                  <a:pt x="11235" y="312234"/>
                </a:cubicBezTo>
                <a:cubicBezTo>
                  <a:pt x="16514" y="299916"/>
                  <a:pt x="25165" y="289246"/>
                  <a:pt x="33537" y="278781"/>
                </a:cubicBezTo>
                <a:cubicBezTo>
                  <a:pt x="40105" y="270571"/>
                  <a:pt x="51138" y="265882"/>
                  <a:pt x="55840" y="256478"/>
                </a:cubicBezTo>
                <a:cubicBezTo>
                  <a:pt x="57502" y="253153"/>
                  <a:pt x="48405" y="256478"/>
                  <a:pt x="44688" y="256478"/>
                </a:cubicBezTo>
              </a:path>
            </a:pathLst>
          </a:cu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9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Is Peer Grading Accurate Enough?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456266"/>
            <a:ext cx="4047067" cy="4047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7001" y="1634066"/>
            <a:ext cx="378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Peer Grading on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Coursera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HCI.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31,067 peer grades for 3,607 students. 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799" y="6341533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Tuned Models of Peer Assessment. C Piech, J Huang, A Ng, D </a:t>
            </a:r>
            <a:r>
              <a:rPr lang="en-US" sz="1800" dirty="0" err="1" smtClean="0"/>
              <a:t>Koller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50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Is Peer Grading Accurate Enough?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456266"/>
            <a:ext cx="4047067" cy="4047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0534" y="1608666"/>
            <a:ext cx="4377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1.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random variables for: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True grade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s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assignment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Observed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z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i</a:t>
            </a:r>
            <a:r>
              <a:rPr lang="en-US" sz="1800" i="1" baseline="30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score for assign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Bias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b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Variance (</a:t>
            </a:r>
            <a:r>
              <a:rPr lang="en-US" sz="1800" i="1" dirty="0" err="1">
                <a:ea typeface="Times New Roman" charset="0"/>
                <a:cs typeface="Times New Roman" charset="0"/>
              </a:rPr>
              <a:t>r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799" y="6341533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Tuned Models of Peer Assessment. C Piech, J Huang, A Ng, D </a:t>
            </a:r>
            <a:r>
              <a:rPr lang="en-US" sz="1800" dirty="0" err="1" smtClean="0"/>
              <a:t>Koller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688357" y="3374812"/>
            <a:ext cx="437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Designed a probabilistic model that    </a:t>
            </a:r>
          </a:p>
          <a:p>
            <a:pPr marL="293688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the distributions for all random variables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267200"/>
            <a:ext cx="3480707" cy="3564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724400"/>
            <a:ext cx="1892300" cy="31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5296170"/>
            <a:ext cx="1701800" cy="317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 bwMode="auto">
          <a:xfrm>
            <a:off x="6019800" y="46482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477000" y="46482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6324600" y="51816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239000" y="57150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7696200" y="57150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533400" y="55626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4400" y="5638800"/>
            <a:ext cx="2624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hyperparameter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5791200"/>
            <a:ext cx="3073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Is Peer Grading Accurate Enough?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456266"/>
            <a:ext cx="4047067" cy="40470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799" y="6341533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Tuned Models of Peer Assessment. C Piech, J Huang, A Ng, D </a:t>
            </a:r>
            <a:r>
              <a:rPr lang="en-US" sz="1800" dirty="0" err="1" smtClean="0"/>
              <a:t>Koller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688357" y="3374812"/>
            <a:ext cx="437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Designed a probabilistic model that    </a:t>
            </a:r>
          </a:p>
          <a:p>
            <a:pPr marL="293688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the distributions for all random variables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5625" y="4546115"/>
            <a:ext cx="437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indent="-284163"/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Found variable assignments using MAP estimation given the observed data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90534" y="1608666"/>
            <a:ext cx="4377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1.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random variables for: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True grade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s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assignment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Observed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z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i</a:t>
            </a:r>
            <a:r>
              <a:rPr lang="en-US" sz="1800" i="1" baseline="30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score for assign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Bias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b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Variance (</a:t>
            </a:r>
            <a:r>
              <a:rPr lang="en-US" sz="1800" i="1" dirty="0" err="1">
                <a:ea typeface="Times New Roman" charset="0"/>
                <a:cs typeface="Times New Roman" charset="0"/>
              </a:rPr>
              <a:t>r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214633">
            <a:off x="5609130" y="5634448"/>
            <a:ext cx="340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Inference or Machine Learning</a:t>
            </a:r>
            <a:endParaRPr lang="en-US" sz="1800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Freeform 1"/>
          <p:cNvSpPr/>
          <p:nvPr/>
        </p:nvSpPr>
        <p:spPr bwMode="auto">
          <a:xfrm>
            <a:off x="6911718" y="5277396"/>
            <a:ext cx="133531" cy="357052"/>
          </a:xfrm>
          <a:custGeom>
            <a:avLst/>
            <a:gdLst>
              <a:gd name="connsiteX0" fmla="*/ 124808 w 133531"/>
              <a:gd name="connsiteY0" fmla="*/ 357052 h 357052"/>
              <a:gd name="connsiteX1" fmla="*/ 116099 w 133531"/>
              <a:gd name="connsiteY1" fmla="*/ 322218 h 357052"/>
              <a:gd name="connsiteX2" fmla="*/ 98682 w 133531"/>
              <a:gd name="connsiteY2" fmla="*/ 278675 h 357052"/>
              <a:gd name="connsiteX3" fmla="*/ 89973 w 133531"/>
              <a:gd name="connsiteY3" fmla="*/ 226423 h 357052"/>
              <a:gd name="connsiteX4" fmla="*/ 81265 w 133531"/>
              <a:gd name="connsiteY4" fmla="*/ 200298 h 357052"/>
              <a:gd name="connsiteX5" fmla="*/ 63848 w 133531"/>
              <a:gd name="connsiteY5" fmla="*/ 130629 h 357052"/>
              <a:gd name="connsiteX6" fmla="*/ 46431 w 133531"/>
              <a:gd name="connsiteY6" fmla="*/ 34835 h 357052"/>
              <a:gd name="connsiteX7" fmla="*/ 20305 w 133531"/>
              <a:gd name="connsiteY7" fmla="*/ 52252 h 357052"/>
              <a:gd name="connsiteX8" fmla="*/ 55139 w 133531"/>
              <a:gd name="connsiteY8" fmla="*/ 0 h 357052"/>
              <a:gd name="connsiteX9" fmla="*/ 81265 w 133531"/>
              <a:gd name="connsiteY9" fmla="*/ 26126 h 357052"/>
              <a:gd name="connsiteX10" fmla="*/ 133516 w 133531"/>
              <a:gd name="connsiteY10" fmla="*/ 69669 h 35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531" h="357052">
                <a:moveTo>
                  <a:pt x="124808" y="357052"/>
                </a:moveTo>
                <a:cubicBezTo>
                  <a:pt x="121905" y="345441"/>
                  <a:pt x="119884" y="333573"/>
                  <a:pt x="116099" y="322218"/>
                </a:cubicBezTo>
                <a:cubicBezTo>
                  <a:pt x="111156" y="307388"/>
                  <a:pt x="102795" y="293757"/>
                  <a:pt x="98682" y="278675"/>
                </a:cubicBezTo>
                <a:cubicBezTo>
                  <a:pt x="94036" y="261640"/>
                  <a:pt x="93803" y="243660"/>
                  <a:pt x="89973" y="226423"/>
                </a:cubicBezTo>
                <a:cubicBezTo>
                  <a:pt x="87982" y="217462"/>
                  <a:pt x="83680" y="209154"/>
                  <a:pt x="81265" y="200298"/>
                </a:cubicBezTo>
                <a:cubicBezTo>
                  <a:pt x="74967" y="177204"/>
                  <a:pt x="67784" y="154241"/>
                  <a:pt x="63848" y="130629"/>
                </a:cubicBezTo>
                <a:cubicBezTo>
                  <a:pt x="52705" y="63778"/>
                  <a:pt x="58602" y="95692"/>
                  <a:pt x="46431" y="34835"/>
                </a:cubicBezTo>
                <a:cubicBezTo>
                  <a:pt x="-23340" y="104606"/>
                  <a:pt x="1102" y="85857"/>
                  <a:pt x="20305" y="52252"/>
                </a:cubicBezTo>
                <a:cubicBezTo>
                  <a:pt x="48424" y="3044"/>
                  <a:pt x="24097" y="31044"/>
                  <a:pt x="55139" y="0"/>
                </a:cubicBezTo>
                <a:cubicBezTo>
                  <a:pt x="63848" y="8709"/>
                  <a:pt x="71543" y="18565"/>
                  <a:pt x="81265" y="26126"/>
                </a:cubicBezTo>
                <a:cubicBezTo>
                  <a:pt x="135931" y="68644"/>
                  <a:pt x="133516" y="39185"/>
                  <a:pt x="133516" y="69669"/>
                </a:cubicBez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4495800" y="1128012"/>
          <a:ext cx="4114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381000" y="1336344"/>
          <a:ext cx="4114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ight Arrow 7"/>
          <p:cNvSpPr/>
          <p:nvPr/>
        </p:nvSpPr>
        <p:spPr>
          <a:xfrm>
            <a:off x="4080164" y="3276600"/>
            <a:ext cx="1171240" cy="732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2889984"/>
            <a:ext cx="1244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99% within 10pp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29568" y="5181600"/>
            <a:ext cx="951632" cy="9516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9568" y="6262630"/>
            <a:ext cx="656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Error is based on ground truth assignments. Results are across all assignments (~10,000 submissions)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7117" y="2811380"/>
            <a:ext cx="13365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Some students were getting very erroneous grades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7218" y="1148011"/>
            <a:ext cx="321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Before: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56581" y="1148011"/>
            <a:ext cx="321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After: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Improved Accuracy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1" y="-5576"/>
            <a:ext cx="12201913" cy="68635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Side Plot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0203" y="1219200"/>
            <a:ext cx="1200393" cy="461665"/>
          </a:xfrm>
          <a:prstGeom prst="rect">
            <a:avLst/>
          </a:prstGeom>
          <a:solidFill>
            <a:srgbClr val="FFFFFF">
              <a:alpha val="4117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halkboard" charset="0"/>
                <a:ea typeface="Chalkboard" charset="0"/>
                <a:cs typeface="Chalkboard" charset="0"/>
              </a:rPr>
              <a:t>argmax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4469" y="1828800"/>
            <a:ext cx="2111860" cy="461665"/>
          </a:xfrm>
          <a:prstGeom prst="rect">
            <a:avLst/>
          </a:prstGeom>
          <a:solidFill>
            <a:srgbClr val="FFFFFF">
              <a:alpha val="4117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halkboard" charset="0"/>
                <a:ea typeface="Chalkboard" charset="0"/>
                <a:cs typeface="Chalkboard" charset="0"/>
              </a:rPr>
              <a:t>a</a:t>
            </a:r>
            <a:r>
              <a:rPr lang="en-US" dirty="0" err="1" smtClean="0">
                <a:latin typeface="Chalkboard" charset="0"/>
                <a:ea typeface="Chalkboard" charset="0"/>
                <a:cs typeface="Chalkboard" charset="0"/>
              </a:rPr>
              <a:t>rgmax</a:t>
            </a:r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 of log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6155" y="3348638"/>
            <a:ext cx="2438399" cy="830997"/>
          </a:xfrm>
          <a:prstGeom prst="rect">
            <a:avLst/>
          </a:prstGeom>
          <a:solidFill>
            <a:srgbClr val="FFFFFF">
              <a:alpha val="4117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Mother </a:t>
            </a:r>
            <a:r>
              <a:rPr lang="en-US" smtClean="0">
                <a:latin typeface="Chalkboard" charset="0"/>
                <a:ea typeface="Chalkboard" charset="0"/>
                <a:cs typeface="Chalkboard" charset="0"/>
              </a:rPr>
              <a:t>of optimizations?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0191" y="2590355"/>
            <a:ext cx="2382768" cy="461665"/>
          </a:xfrm>
          <a:prstGeom prst="rect">
            <a:avLst/>
          </a:prstGeom>
          <a:solidFill>
            <a:srgbClr val="FFFFFF">
              <a:alpha val="41176"/>
            </a:srgbClr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latin typeface="Chalkboard" charset="0"/>
                <a:ea typeface="Chalkboard" charset="0"/>
                <a:cs typeface="Chalkboard" charset="0"/>
              </a:rPr>
              <a:t>Gradient Ascent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2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Next time: Machine 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earning algorithms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5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609600"/>
          </a:xfrm>
        </p:spPr>
        <p:txBody>
          <a:bodyPr/>
          <a:lstStyle/>
          <a:p>
            <a:r>
              <a:rPr lang="en-US" altLang="en-US"/>
              <a:t>It’s Normal to Be Normal</a:t>
            </a:r>
          </a:p>
        </p:txBody>
      </p:sp>
      <p:sp>
        <p:nvSpPr>
          <p:cNvPr id="8196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Normal(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m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s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altLang="en-US" baseline="30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 distribution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Conjugate for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Normal (with unknown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known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s</a:t>
            </a:r>
            <a:r>
              <a:rPr lang="en-US" altLang="en-US" baseline="30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Wingdings" charset="2"/>
              </a:rPr>
              <a:t>Intuitive understanding of hyperparameters: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Wingdings" charset="2"/>
              </a:rPr>
              <a:t>A priori, believe true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m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Wingdings" charset="2"/>
              </a:rPr>
              <a:t>distributed ~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N(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m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s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altLang="en-US" baseline="30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 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Wingdings" charset="2"/>
              </a:rPr>
              <a:t>Updating to get the posterior distribution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After observing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data points...</a:t>
            </a:r>
            <a:endParaRPr lang="en-US" altLang="en-US" i="1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... posterior distribution for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m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is:</a:t>
            </a:r>
            <a:endParaRPr lang="en-US" altLang="en-US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2438400" y="4818063"/>
          <a:ext cx="48768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name="Equation" r:id="rId3" imgW="3060700" imgH="609600" progId="Equation.3">
                  <p:embed/>
                </p:oleObj>
              </mc:Choice>
              <mc:Fallback>
                <p:oleObj name="Equation" r:id="rId3" imgW="3060700" imgH="60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818063"/>
                        <a:ext cx="487680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Our Path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3055434" y="1494263"/>
            <a:ext cx="2632557" cy="980605"/>
          </a:xfrm>
          <a:custGeom>
            <a:avLst/>
            <a:gdLst>
              <a:gd name="connsiteX0" fmla="*/ 33738 w 2487875"/>
              <a:gd name="connsiteY0" fmla="*/ 959005 h 980605"/>
              <a:gd name="connsiteX1" fmla="*/ 122947 w 2487875"/>
              <a:gd name="connsiteY1" fmla="*/ 947854 h 980605"/>
              <a:gd name="connsiteX2" fmla="*/ 301367 w 2487875"/>
              <a:gd name="connsiteY2" fmla="*/ 925552 h 980605"/>
              <a:gd name="connsiteX3" fmla="*/ 457484 w 2487875"/>
              <a:gd name="connsiteY3" fmla="*/ 914400 h 980605"/>
              <a:gd name="connsiteX4" fmla="*/ 535543 w 2487875"/>
              <a:gd name="connsiteY4" fmla="*/ 903249 h 980605"/>
              <a:gd name="connsiteX5" fmla="*/ 803172 w 2487875"/>
              <a:gd name="connsiteY5" fmla="*/ 892098 h 980605"/>
              <a:gd name="connsiteX6" fmla="*/ 1160011 w 2487875"/>
              <a:gd name="connsiteY6" fmla="*/ 869796 h 980605"/>
              <a:gd name="connsiteX7" fmla="*/ 1238069 w 2487875"/>
              <a:gd name="connsiteY7" fmla="*/ 858644 h 980605"/>
              <a:gd name="connsiteX8" fmla="*/ 1617211 w 2487875"/>
              <a:gd name="connsiteY8" fmla="*/ 869796 h 980605"/>
              <a:gd name="connsiteX9" fmla="*/ 1862538 w 2487875"/>
              <a:gd name="connsiteY9" fmla="*/ 892098 h 980605"/>
              <a:gd name="connsiteX10" fmla="*/ 1907143 w 2487875"/>
              <a:gd name="connsiteY10" fmla="*/ 903249 h 980605"/>
              <a:gd name="connsiteX11" fmla="*/ 2085562 w 2487875"/>
              <a:gd name="connsiteY11" fmla="*/ 936703 h 980605"/>
              <a:gd name="connsiteX12" fmla="*/ 2119016 w 2487875"/>
              <a:gd name="connsiteY12" fmla="*/ 947854 h 980605"/>
              <a:gd name="connsiteX13" fmla="*/ 2487006 w 2487875"/>
              <a:gd name="connsiteY13" fmla="*/ 936703 h 980605"/>
              <a:gd name="connsiteX14" fmla="*/ 2464704 w 2487875"/>
              <a:gd name="connsiteY14" fmla="*/ 289932 h 980605"/>
              <a:gd name="connsiteX15" fmla="*/ 2453552 w 2487875"/>
              <a:gd name="connsiteY15" fmla="*/ 223025 h 980605"/>
              <a:gd name="connsiteX16" fmla="*/ 2442401 w 2487875"/>
              <a:gd name="connsiteY16" fmla="*/ 89210 h 980605"/>
              <a:gd name="connsiteX17" fmla="*/ 2408947 w 2487875"/>
              <a:gd name="connsiteY17" fmla="*/ 78059 h 980605"/>
              <a:gd name="connsiteX18" fmla="*/ 2040957 w 2487875"/>
              <a:gd name="connsiteY18" fmla="*/ 66908 h 980605"/>
              <a:gd name="connsiteX19" fmla="*/ 1940596 w 2487875"/>
              <a:gd name="connsiteY19" fmla="*/ 44605 h 980605"/>
              <a:gd name="connsiteX20" fmla="*/ 1862538 w 2487875"/>
              <a:gd name="connsiteY20" fmla="*/ 22303 h 980605"/>
              <a:gd name="connsiteX21" fmla="*/ 1706421 w 2487875"/>
              <a:gd name="connsiteY21" fmla="*/ 0 h 980605"/>
              <a:gd name="connsiteX22" fmla="*/ 1449943 w 2487875"/>
              <a:gd name="connsiteY22" fmla="*/ 11152 h 980605"/>
              <a:gd name="connsiteX23" fmla="*/ 1383035 w 2487875"/>
              <a:gd name="connsiteY23" fmla="*/ 33454 h 980605"/>
              <a:gd name="connsiteX24" fmla="*/ 1349582 w 2487875"/>
              <a:gd name="connsiteY24" fmla="*/ 55757 h 980605"/>
              <a:gd name="connsiteX25" fmla="*/ 1282674 w 2487875"/>
              <a:gd name="connsiteY25" fmla="*/ 78059 h 980605"/>
              <a:gd name="connsiteX26" fmla="*/ 1249221 w 2487875"/>
              <a:gd name="connsiteY26" fmla="*/ 100361 h 980605"/>
              <a:gd name="connsiteX27" fmla="*/ 1148860 w 2487875"/>
              <a:gd name="connsiteY27" fmla="*/ 122664 h 980605"/>
              <a:gd name="connsiteX28" fmla="*/ 803172 w 2487875"/>
              <a:gd name="connsiteY28" fmla="*/ 100361 h 980605"/>
              <a:gd name="connsiteX29" fmla="*/ 769718 w 2487875"/>
              <a:gd name="connsiteY29" fmla="*/ 89210 h 980605"/>
              <a:gd name="connsiteX30" fmla="*/ 725113 w 2487875"/>
              <a:gd name="connsiteY30" fmla="*/ 78059 h 980605"/>
              <a:gd name="connsiteX31" fmla="*/ 669357 w 2487875"/>
              <a:gd name="connsiteY31" fmla="*/ 66908 h 980605"/>
              <a:gd name="connsiteX32" fmla="*/ 624752 w 2487875"/>
              <a:gd name="connsiteY32" fmla="*/ 55757 h 980605"/>
              <a:gd name="connsiteX33" fmla="*/ 546694 w 2487875"/>
              <a:gd name="connsiteY33" fmla="*/ 44605 h 980605"/>
              <a:gd name="connsiteX34" fmla="*/ 334821 w 2487875"/>
              <a:gd name="connsiteY34" fmla="*/ 55757 h 980605"/>
              <a:gd name="connsiteX35" fmla="*/ 212157 w 2487875"/>
              <a:gd name="connsiteY35" fmla="*/ 78059 h 980605"/>
              <a:gd name="connsiteX36" fmla="*/ 122947 w 2487875"/>
              <a:gd name="connsiteY36" fmla="*/ 89210 h 980605"/>
              <a:gd name="connsiteX37" fmla="*/ 44889 w 2487875"/>
              <a:gd name="connsiteY37" fmla="*/ 100361 h 980605"/>
              <a:gd name="connsiteX38" fmla="*/ 11435 w 2487875"/>
              <a:gd name="connsiteY38" fmla="*/ 111513 h 980605"/>
              <a:gd name="connsiteX39" fmla="*/ 11435 w 2487875"/>
              <a:gd name="connsiteY39" fmla="*/ 189571 h 980605"/>
              <a:gd name="connsiteX40" fmla="*/ 33738 w 2487875"/>
              <a:gd name="connsiteY40" fmla="*/ 356839 h 980605"/>
              <a:gd name="connsiteX41" fmla="*/ 44889 w 2487875"/>
              <a:gd name="connsiteY41" fmla="*/ 423747 h 980605"/>
              <a:gd name="connsiteX42" fmla="*/ 33738 w 2487875"/>
              <a:gd name="connsiteY42" fmla="*/ 903249 h 9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87875" h="980605">
                <a:moveTo>
                  <a:pt x="33738" y="959005"/>
                </a:moveTo>
                <a:lnTo>
                  <a:pt x="122947" y="947854"/>
                </a:lnTo>
                <a:cubicBezTo>
                  <a:pt x="205762" y="936812"/>
                  <a:pt x="211464" y="933370"/>
                  <a:pt x="301367" y="925552"/>
                </a:cubicBezTo>
                <a:cubicBezTo>
                  <a:pt x="353342" y="921032"/>
                  <a:pt x="405547" y="919346"/>
                  <a:pt x="457484" y="914400"/>
                </a:cubicBezTo>
                <a:cubicBezTo>
                  <a:pt x="483649" y="911908"/>
                  <a:pt x="509314" y="904941"/>
                  <a:pt x="535543" y="903249"/>
                </a:cubicBezTo>
                <a:cubicBezTo>
                  <a:pt x="624645" y="897501"/>
                  <a:pt x="714013" y="896874"/>
                  <a:pt x="803172" y="892098"/>
                </a:cubicBezTo>
                <a:lnTo>
                  <a:pt x="1160011" y="869796"/>
                </a:lnTo>
                <a:cubicBezTo>
                  <a:pt x="1186030" y="866079"/>
                  <a:pt x="1211785" y="858644"/>
                  <a:pt x="1238069" y="858644"/>
                </a:cubicBezTo>
                <a:cubicBezTo>
                  <a:pt x="1364504" y="858644"/>
                  <a:pt x="1490895" y="864304"/>
                  <a:pt x="1617211" y="869796"/>
                </a:cubicBezTo>
                <a:cubicBezTo>
                  <a:pt x="1667645" y="871989"/>
                  <a:pt x="1807147" y="886559"/>
                  <a:pt x="1862538" y="892098"/>
                </a:cubicBezTo>
                <a:cubicBezTo>
                  <a:pt x="1877406" y="895815"/>
                  <a:pt x="1892115" y="900243"/>
                  <a:pt x="1907143" y="903249"/>
                </a:cubicBezTo>
                <a:cubicBezTo>
                  <a:pt x="1957785" y="913377"/>
                  <a:pt x="2041837" y="922128"/>
                  <a:pt x="2085562" y="936703"/>
                </a:cubicBezTo>
                <a:lnTo>
                  <a:pt x="2119016" y="947854"/>
                </a:lnTo>
                <a:cubicBezTo>
                  <a:pt x="2241679" y="944137"/>
                  <a:pt x="2407958" y="1030573"/>
                  <a:pt x="2487006" y="936703"/>
                </a:cubicBezTo>
                <a:cubicBezTo>
                  <a:pt x="2492317" y="930396"/>
                  <a:pt x="2471849" y="386389"/>
                  <a:pt x="2464704" y="289932"/>
                </a:cubicBezTo>
                <a:cubicBezTo>
                  <a:pt x="2463034" y="267384"/>
                  <a:pt x="2457269" y="245327"/>
                  <a:pt x="2453552" y="223025"/>
                </a:cubicBezTo>
                <a:cubicBezTo>
                  <a:pt x="2449835" y="178420"/>
                  <a:pt x="2455564" y="131990"/>
                  <a:pt x="2442401" y="89210"/>
                </a:cubicBezTo>
                <a:cubicBezTo>
                  <a:pt x="2438944" y="77975"/>
                  <a:pt x="2420683" y="78711"/>
                  <a:pt x="2408947" y="78059"/>
                </a:cubicBezTo>
                <a:cubicBezTo>
                  <a:pt x="2286416" y="71252"/>
                  <a:pt x="2163620" y="70625"/>
                  <a:pt x="2040957" y="66908"/>
                </a:cubicBezTo>
                <a:cubicBezTo>
                  <a:pt x="2002620" y="59241"/>
                  <a:pt x="1977351" y="55107"/>
                  <a:pt x="1940596" y="44605"/>
                </a:cubicBezTo>
                <a:cubicBezTo>
                  <a:pt x="1875412" y="25980"/>
                  <a:pt x="1940962" y="39730"/>
                  <a:pt x="1862538" y="22303"/>
                </a:cubicBezTo>
                <a:cubicBezTo>
                  <a:pt x="1791530" y="6524"/>
                  <a:pt x="1794090" y="9742"/>
                  <a:pt x="1706421" y="0"/>
                </a:cubicBezTo>
                <a:cubicBezTo>
                  <a:pt x="1620928" y="3717"/>
                  <a:pt x="1535062" y="2346"/>
                  <a:pt x="1449943" y="11152"/>
                </a:cubicBezTo>
                <a:cubicBezTo>
                  <a:pt x="1426559" y="13571"/>
                  <a:pt x="1383035" y="33454"/>
                  <a:pt x="1383035" y="33454"/>
                </a:cubicBezTo>
                <a:cubicBezTo>
                  <a:pt x="1371884" y="40888"/>
                  <a:pt x="1361829" y="50314"/>
                  <a:pt x="1349582" y="55757"/>
                </a:cubicBezTo>
                <a:cubicBezTo>
                  <a:pt x="1328099" y="65305"/>
                  <a:pt x="1282674" y="78059"/>
                  <a:pt x="1282674" y="78059"/>
                </a:cubicBezTo>
                <a:cubicBezTo>
                  <a:pt x="1271523" y="85493"/>
                  <a:pt x="1261539" y="95082"/>
                  <a:pt x="1249221" y="100361"/>
                </a:cubicBezTo>
                <a:cubicBezTo>
                  <a:pt x="1235436" y="106269"/>
                  <a:pt x="1158790" y="120678"/>
                  <a:pt x="1148860" y="122664"/>
                </a:cubicBezTo>
                <a:cubicBezTo>
                  <a:pt x="1059009" y="118920"/>
                  <a:pt x="909557" y="121639"/>
                  <a:pt x="803172" y="100361"/>
                </a:cubicBezTo>
                <a:cubicBezTo>
                  <a:pt x="791646" y="98056"/>
                  <a:pt x="781020" y="92439"/>
                  <a:pt x="769718" y="89210"/>
                </a:cubicBezTo>
                <a:cubicBezTo>
                  <a:pt x="754982" y="85000"/>
                  <a:pt x="740074" y="81384"/>
                  <a:pt x="725113" y="78059"/>
                </a:cubicBezTo>
                <a:cubicBezTo>
                  <a:pt x="706611" y="73948"/>
                  <a:pt x="687859" y="71019"/>
                  <a:pt x="669357" y="66908"/>
                </a:cubicBezTo>
                <a:cubicBezTo>
                  <a:pt x="654396" y="63583"/>
                  <a:pt x="639831" y="58499"/>
                  <a:pt x="624752" y="55757"/>
                </a:cubicBezTo>
                <a:cubicBezTo>
                  <a:pt x="598892" y="51055"/>
                  <a:pt x="572713" y="48322"/>
                  <a:pt x="546694" y="44605"/>
                </a:cubicBezTo>
                <a:cubicBezTo>
                  <a:pt x="476070" y="48322"/>
                  <a:pt x="405335" y="50333"/>
                  <a:pt x="334821" y="55757"/>
                </a:cubicBezTo>
                <a:cubicBezTo>
                  <a:pt x="198440" y="66248"/>
                  <a:pt x="307422" y="62182"/>
                  <a:pt x="212157" y="78059"/>
                </a:cubicBezTo>
                <a:cubicBezTo>
                  <a:pt x="182597" y="82986"/>
                  <a:pt x="152652" y="85249"/>
                  <a:pt x="122947" y="89210"/>
                </a:cubicBezTo>
                <a:lnTo>
                  <a:pt x="44889" y="100361"/>
                </a:lnTo>
                <a:cubicBezTo>
                  <a:pt x="33738" y="104078"/>
                  <a:pt x="19747" y="103201"/>
                  <a:pt x="11435" y="111513"/>
                </a:cubicBezTo>
                <a:cubicBezTo>
                  <a:pt x="-11963" y="134911"/>
                  <a:pt x="7082" y="165631"/>
                  <a:pt x="11435" y="189571"/>
                </a:cubicBezTo>
                <a:cubicBezTo>
                  <a:pt x="19856" y="235890"/>
                  <a:pt x="27270" y="311563"/>
                  <a:pt x="33738" y="356839"/>
                </a:cubicBezTo>
                <a:cubicBezTo>
                  <a:pt x="36936" y="379222"/>
                  <a:pt x="41172" y="401444"/>
                  <a:pt x="44889" y="423747"/>
                </a:cubicBezTo>
                <a:cubicBezTo>
                  <a:pt x="31945" y="799140"/>
                  <a:pt x="33738" y="639273"/>
                  <a:pt x="33738" y="903249"/>
                </a:cubicBezTo>
              </a:path>
            </a:pathLst>
          </a:custGeom>
          <a:solidFill>
            <a:srgbClr val="E9E2EC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1494263" y="4270918"/>
            <a:ext cx="5765181" cy="1940492"/>
          </a:xfrm>
          <a:custGeom>
            <a:avLst/>
            <a:gdLst>
              <a:gd name="connsiteX0" fmla="*/ 5452947 w 5765181"/>
              <a:gd name="connsiteY0" fmla="*/ 144966 h 2052004"/>
              <a:gd name="connsiteX1" fmla="*/ 5408342 w 5765181"/>
              <a:gd name="connsiteY1" fmla="*/ 133814 h 2052004"/>
              <a:gd name="connsiteX2" fmla="*/ 4928839 w 5765181"/>
              <a:gd name="connsiteY2" fmla="*/ 156117 h 2052004"/>
              <a:gd name="connsiteX3" fmla="*/ 4594303 w 5765181"/>
              <a:gd name="connsiteY3" fmla="*/ 178419 h 2052004"/>
              <a:gd name="connsiteX4" fmla="*/ 4293220 w 5765181"/>
              <a:gd name="connsiteY4" fmla="*/ 167268 h 2052004"/>
              <a:gd name="connsiteX5" fmla="*/ 4103649 w 5765181"/>
              <a:gd name="connsiteY5" fmla="*/ 144966 h 2052004"/>
              <a:gd name="connsiteX6" fmla="*/ 3992137 w 5765181"/>
              <a:gd name="connsiteY6" fmla="*/ 133814 h 2052004"/>
              <a:gd name="connsiteX7" fmla="*/ 3925230 w 5765181"/>
              <a:gd name="connsiteY7" fmla="*/ 122663 h 2052004"/>
              <a:gd name="connsiteX8" fmla="*/ 3847171 w 5765181"/>
              <a:gd name="connsiteY8" fmla="*/ 111512 h 2052004"/>
              <a:gd name="connsiteX9" fmla="*/ 3746810 w 5765181"/>
              <a:gd name="connsiteY9" fmla="*/ 89209 h 2052004"/>
              <a:gd name="connsiteX10" fmla="*/ 3713357 w 5765181"/>
              <a:gd name="connsiteY10" fmla="*/ 78058 h 2052004"/>
              <a:gd name="connsiteX11" fmla="*/ 3590693 w 5765181"/>
              <a:gd name="connsiteY11" fmla="*/ 66907 h 2052004"/>
              <a:gd name="connsiteX12" fmla="*/ 3501483 w 5765181"/>
              <a:gd name="connsiteY12" fmla="*/ 55756 h 2052004"/>
              <a:gd name="connsiteX13" fmla="*/ 3423425 w 5765181"/>
              <a:gd name="connsiteY13" fmla="*/ 44605 h 2052004"/>
              <a:gd name="connsiteX14" fmla="*/ 3300761 w 5765181"/>
              <a:gd name="connsiteY14" fmla="*/ 33453 h 2052004"/>
              <a:gd name="connsiteX15" fmla="*/ 3211552 w 5765181"/>
              <a:gd name="connsiteY15" fmla="*/ 22302 h 2052004"/>
              <a:gd name="connsiteX16" fmla="*/ 3021981 w 5765181"/>
              <a:gd name="connsiteY16" fmla="*/ 0 h 2052004"/>
              <a:gd name="connsiteX17" fmla="*/ 2375210 w 5765181"/>
              <a:gd name="connsiteY17" fmla="*/ 11151 h 2052004"/>
              <a:gd name="connsiteX18" fmla="*/ 2308303 w 5765181"/>
              <a:gd name="connsiteY18" fmla="*/ 22302 h 2052004"/>
              <a:gd name="connsiteX19" fmla="*/ 2230244 w 5765181"/>
              <a:gd name="connsiteY19" fmla="*/ 33453 h 2052004"/>
              <a:gd name="connsiteX20" fmla="*/ 2174488 w 5765181"/>
              <a:gd name="connsiteY20" fmla="*/ 44605 h 2052004"/>
              <a:gd name="connsiteX21" fmla="*/ 2096430 w 5765181"/>
              <a:gd name="connsiteY21" fmla="*/ 55756 h 2052004"/>
              <a:gd name="connsiteX22" fmla="*/ 2051825 w 5765181"/>
              <a:gd name="connsiteY22" fmla="*/ 66907 h 2052004"/>
              <a:gd name="connsiteX23" fmla="*/ 1873405 w 5765181"/>
              <a:gd name="connsiteY23" fmla="*/ 89209 h 2052004"/>
              <a:gd name="connsiteX24" fmla="*/ 1694986 w 5765181"/>
              <a:gd name="connsiteY24" fmla="*/ 111512 h 2052004"/>
              <a:gd name="connsiteX25" fmla="*/ 1349298 w 5765181"/>
              <a:gd name="connsiteY25" fmla="*/ 133814 h 2052004"/>
              <a:gd name="connsiteX26" fmla="*/ 1115122 w 5765181"/>
              <a:gd name="connsiteY26" fmla="*/ 156117 h 2052004"/>
              <a:gd name="connsiteX27" fmla="*/ 1025913 w 5765181"/>
              <a:gd name="connsiteY27" fmla="*/ 167268 h 2052004"/>
              <a:gd name="connsiteX28" fmla="*/ 903249 w 5765181"/>
              <a:gd name="connsiteY28" fmla="*/ 178419 h 2052004"/>
              <a:gd name="connsiteX29" fmla="*/ 735981 w 5765181"/>
              <a:gd name="connsiteY29" fmla="*/ 200722 h 2052004"/>
              <a:gd name="connsiteX30" fmla="*/ 0 w 5765181"/>
              <a:gd name="connsiteY30" fmla="*/ 223024 h 2052004"/>
              <a:gd name="connsiteX31" fmla="*/ 22303 w 5765181"/>
              <a:gd name="connsiteY31" fmla="*/ 289931 h 2052004"/>
              <a:gd name="connsiteX32" fmla="*/ 44605 w 5765181"/>
              <a:gd name="connsiteY32" fmla="*/ 568712 h 2052004"/>
              <a:gd name="connsiteX33" fmla="*/ 55757 w 5765181"/>
              <a:gd name="connsiteY33" fmla="*/ 880946 h 2052004"/>
              <a:gd name="connsiteX34" fmla="*/ 66908 w 5765181"/>
              <a:gd name="connsiteY34" fmla="*/ 1070517 h 2052004"/>
              <a:gd name="connsiteX35" fmla="*/ 78059 w 5765181"/>
              <a:gd name="connsiteY35" fmla="*/ 1784195 h 2052004"/>
              <a:gd name="connsiteX36" fmla="*/ 78059 w 5765181"/>
              <a:gd name="connsiteY36" fmla="*/ 2029522 h 2052004"/>
              <a:gd name="connsiteX37" fmla="*/ 111513 w 5765181"/>
              <a:gd name="connsiteY37" fmla="*/ 2051824 h 2052004"/>
              <a:gd name="connsiteX38" fmla="*/ 245327 w 5765181"/>
              <a:gd name="connsiteY38" fmla="*/ 2029522 h 2052004"/>
              <a:gd name="connsiteX39" fmla="*/ 412596 w 5765181"/>
              <a:gd name="connsiteY39" fmla="*/ 2007219 h 2052004"/>
              <a:gd name="connsiteX40" fmla="*/ 546410 w 5765181"/>
              <a:gd name="connsiteY40" fmla="*/ 1996068 h 2052004"/>
              <a:gd name="connsiteX41" fmla="*/ 802888 w 5765181"/>
              <a:gd name="connsiteY41" fmla="*/ 1962614 h 2052004"/>
              <a:gd name="connsiteX42" fmla="*/ 1215483 w 5765181"/>
              <a:gd name="connsiteY42" fmla="*/ 1929161 h 2052004"/>
              <a:gd name="connsiteX43" fmla="*/ 1505415 w 5765181"/>
              <a:gd name="connsiteY43" fmla="*/ 1906858 h 2052004"/>
              <a:gd name="connsiteX44" fmla="*/ 1873405 w 5765181"/>
              <a:gd name="connsiteY44" fmla="*/ 1895707 h 2052004"/>
              <a:gd name="connsiteX45" fmla="*/ 2988527 w 5765181"/>
              <a:gd name="connsiteY45" fmla="*/ 1873405 h 2052004"/>
              <a:gd name="connsiteX46" fmla="*/ 3423425 w 5765181"/>
              <a:gd name="connsiteY46" fmla="*/ 1851102 h 2052004"/>
              <a:gd name="connsiteX47" fmla="*/ 4003288 w 5765181"/>
              <a:gd name="connsiteY47" fmla="*/ 1862253 h 2052004"/>
              <a:gd name="connsiteX48" fmla="*/ 5464098 w 5765181"/>
              <a:gd name="connsiteY48" fmla="*/ 1884556 h 2052004"/>
              <a:gd name="connsiteX49" fmla="*/ 5754030 w 5765181"/>
              <a:gd name="connsiteY49" fmla="*/ 1906858 h 2052004"/>
              <a:gd name="connsiteX50" fmla="*/ 5765181 w 5765181"/>
              <a:gd name="connsiteY50" fmla="*/ 1873405 h 2052004"/>
              <a:gd name="connsiteX51" fmla="*/ 5754030 w 5765181"/>
              <a:gd name="connsiteY51" fmla="*/ 1650380 h 2052004"/>
              <a:gd name="connsiteX52" fmla="*/ 5731727 w 5765181"/>
              <a:gd name="connsiteY52" fmla="*/ 1561170 h 2052004"/>
              <a:gd name="connsiteX53" fmla="*/ 5720576 w 5765181"/>
              <a:gd name="connsiteY53" fmla="*/ 1516566 h 2052004"/>
              <a:gd name="connsiteX54" fmla="*/ 5698274 w 5765181"/>
              <a:gd name="connsiteY54" fmla="*/ 1326995 h 2052004"/>
              <a:gd name="connsiteX55" fmla="*/ 5675971 w 5765181"/>
              <a:gd name="connsiteY55" fmla="*/ 1137424 h 2052004"/>
              <a:gd name="connsiteX56" fmla="*/ 5653669 w 5765181"/>
              <a:gd name="connsiteY56" fmla="*/ 434897 h 2052004"/>
              <a:gd name="connsiteX57" fmla="*/ 5609064 w 5765181"/>
              <a:gd name="connsiteY57" fmla="*/ 156117 h 2052004"/>
              <a:gd name="connsiteX58" fmla="*/ 5564459 w 5765181"/>
              <a:gd name="connsiteY58" fmla="*/ 144966 h 2052004"/>
              <a:gd name="connsiteX59" fmla="*/ 5497552 w 5765181"/>
              <a:gd name="connsiteY59" fmla="*/ 133814 h 2052004"/>
              <a:gd name="connsiteX60" fmla="*/ 5397191 w 5765181"/>
              <a:gd name="connsiteY60" fmla="*/ 144966 h 2052004"/>
              <a:gd name="connsiteX61" fmla="*/ 5452947 w 5765181"/>
              <a:gd name="connsiteY61" fmla="*/ 144966 h 20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765181" h="2052004">
                <a:moveTo>
                  <a:pt x="5452947" y="144966"/>
                </a:moveTo>
                <a:cubicBezTo>
                  <a:pt x="5454805" y="143107"/>
                  <a:pt x="5423668" y="133814"/>
                  <a:pt x="5408342" y="133814"/>
                </a:cubicBezTo>
                <a:cubicBezTo>
                  <a:pt x="4910978" y="133814"/>
                  <a:pt x="5190478" y="136494"/>
                  <a:pt x="4928839" y="156117"/>
                </a:cubicBezTo>
                <a:lnTo>
                  <a:pt x="4594303" y="178419"/>
                </a:lnTo>
                <a:lnTo>
                  <a:pt x="4293220" y="167268"/>
                </a:lnTo>
                <a:cubicBezTo>
                  <a:pt x="4112561" y="157760"/>
                  <a:pt x="4230593" y="160834"/>
                  <a:pt x="4103649" y="144966"/>
                </a:cubicBezTo>
                <a:cubicBezTo>
                  <a:pt x="4066581" y="140332"/>
                  <a:pt x="4029205" y="138448"/>
                  <a:pt x="3992137" y="133814"/>
                </a:cubicBezTo>
                <a:cubicBezTo>
                  <a:pt x="3969702" y="131010"/>
                  <a:pt x="3947577" y="126101"/>
                  <a:pt x="3925230" y="122663"/>
                </a:cubicBezTo>
                <a:cubicBezTo>
                  <a:pt x="3899252" y="118666"/>
                  <a:pt x="3873191" y="115229"/>
                  <a:pt x="3847171" y="111512"/>
                </a:cubicBezTo>
                <a:cubicBezTo>
                  <a:pt x="3771860" y="86409"/>
                  <a:pt x="3864565" y="115378"/>
                  <a:pt x="3746810" y="89209"/>
                </a:cubicBezTo>
                <a:cubicBezTo>
                  <a:pt x="3735336" y="86659"/>
                  <a:pt x="3724993" y="79720"/>
                  <a:pt x="3713357" y="78058"/>
                </a:cubicBezTo>
                <a:cubicBezTo>
                  <a:pt x="3672713" y="72252"/>
                  <a:pt x="3631524" y="71205"/>
                  <a:pt x="3590693" y="66907"/>
                </a:cubicBezTo>
                <a:cubicBezTo>
                  <a:pt x="3560890" y="63770"/>
                  <a:pt x="3531188" y="59717"/>
                  <a:pt x="3501483" y="55756"/>
                </a:cubicBezTo>
                <a:cubicBezTo>
                  <a:pt x="3475430" y="52282"/>
                  <a:pt x="3449548" y="47508"/>
                  <a:pt x="3423425" y="44605"/>
                </a:cubicBezTo>
                <a:cubicBezTo>
                  <a:pt x="3382619" y="40071"/>
                  <a:pt x="3341592" y="37751"/>
                  <a:pt x="3300761" y="33453"/>
                </a:cubicBezTo>
                <a:cubicBezTo>
                  <a:pt x="3270958" y="30316"/>
                  <a:pt x="3241336" y="25611"/>
                  <a:pt x="3211552" y="22302"/>
                </a:cubicBezTo>
                <a:cubicBezTo>
                  <a:pt x="3025701" y="1652"/>
                  <a:pt x="3170922" y="21277"/>
                  <a:pt x="3021981" y="0"/>
                </a:cubicBezTo>
                <a:lnTo>
                  <a:pt x="2375210" y="11151"/>
                </a:lnTo>
                <a:cubicBezTo>
                  <a:pt x="2352611" y="11857"/>
                  <a:pt x="2330650" y="18864"/>
                  <a:pt x="2308303" y="22302"/>
                </a:cubicBezTo>
                <a:cubicBezTo>
                  <a:pt x="2282325" y="26299"/>
                  <a:pt x="2256170" y="29132"/>
                  <a:pt x="2230244" y="33453"/>
                </a:cubicBezTo>
                <a:cubicBezTo>
                  <a:pt x="2211548" y="36569"/>
                  <a:pt x="2193184" y="41489"/>
                  <a:pt x="2174488" y="44605"/>
                </a:cubicBezTo>
                <a:cubicBezTo>
                  <a:pt x="2148562" y="48926"/>
                  <a:pt x="2122290" y="51054"/>
                  <a:pt x="2096430" y="55756"/>
                </a:cubicBezTo>
                <a:cubicBezTo>
                  <a:pt x="2081351" y="58498"/>
                  <a:pt x="2066904" y="64165"/>
                  <a:pt x="2051825" y="66907"/>
                </a:cubicBezTo>
                <a:cubicBezTo>
                  <a:pt x="1992672" y="77662"/>
                  <a:pt x="1933006" y="81759"/>
                  <a:pt x="1873405" y="89209"/>
                </a:cubicBezTo>
                <a:cubicBezTo>
                  <a:pt x="1762187" y="103112"/>
                  <a:pt x="1821263" y="100033"/>
                  <a:pt x="1694986" y="111512"/>
                </a:cubicBezTo>
                <a:cubicBezTo>
                  <a:pt x="1566988" y="123148"/>
                  <a:pt x="1482569" y="126410"/>
                  <a:pt x="1349298" y="133814"/>
                </a:cubicBezTo>
                <a:cubicBezTo>
                  <a:pt x="1145487" y="159292"/>
                  <a:pt x="1397529" y="129222"/>
                  <a:pt x="1115122" y="156117"/>
                </a:cubicBezTo>
                <a:cubicBezTo>
                  <a:pt x="1085289" y="158958"/>
                  <a:pt x="1055716" y="164131"/>
                  <a:pt x="1025913" y="167268"/>
                </a:cubicBezTo>
                <a:cubicBezTo>
                  <a:pt x="985082" y="171566"/>
                  <a:pt x="944024" y="173622"/>
                  <a:pt x="903249" y="178419"/>
                </a:cubicBezTo>
                <a:cubicBezTo>
                  <a:pt x="773776" y="193651"/>
                  <a:pt x="902528" y="189236"/>
                  <a:pt x="735981" y="200722"/>
                </a:cubicBezTo>
                <a:cubicBezTo>
                  <a:pt x="500319" y="216975"/>
                  <a:pt x="223938" y="218156"/>
                  <a:pt x="0" y="223024"/>
                </a:cubicBezTo>
                <a:cubicBezTo>
                  <a:pt x="7434" y="245326"/>
                  <a:pt x="20175" y="266519"/>
                  <a:pt x="22303" y="289931"/>
                </a:cubicBezTo>
                <a:cubicBezTo>
                  <a:pt x="30423" y="379258"/>
                  <a:pt x="40382" y="480028"/>
                  <a:pt x="44605" y="568712"/>
                </a:cubicBezTo>
                <a:cubicBezTo>
                  <a:pt x="49559" y="672738"/>
                  <a:pt x="51133" y="776904"/>
                  <a:pt x="55757" y="880946"/>
                </a:cubicBezTo>
                <a:cubicBezTo>
                  <a:pt x="58568" y="944183"/>
                  <a:pt x="63191" y="1007327"/>
                  <a:pt x="66908" y="1070517"/>
                </a:cubicBezTo>
                <a:cubicBezTo>
                  <a:pt x="70625" y="1308410"/>
                  <a:pt x="71453" y="1546365"/>
                  <a:pt x="78059" y="1784195"/>
                </a:cubicBezTo>
                <a:cubicBezTo>
                  <a:pt x="85813" y="2063332"/>
                  <a:pt x="108525" y="1602992"/>
                  <a:pt x="78059" y="2029522"/>
                </a:cubicBezTo>
                <a:cubicBezTo>
                  <a:pt x="89210" y="2036956"/>
                  <a:pt x="98177" y="2050490"/>
                  <a:pt x="111513" y="2051824"/>
                </a:cubicBezTo>
                <a:cubicBezTo>
                  <a:pt x="134289" y="2054102"/>
                  <a:pt x="217193" y="2034211"/>
                  <a:pt x="245327" y="2029522"/>
                </a:cubicBezTo>
                <a:cubicBezTo>
                  <a:pt x="276677" y="2024297"/>
                  <a:pt x="384387" y="2010040"/>
                  <a:pt x="412596" y="2007219"/>
                </a:cubicBezTo>
                <a:cubicBezTo>
                  <a:pt x="457133" y="2002765"/>
                  <a:pt x="501940" y="2001150"/>
                  <a:pt x="546410" y="1996068"/>
                </a:cubicBezTo>
                <a:cubicBezTo>
                  <a:pt x="632069" y="1986278"/>
                  <a:pt x="716890" y="1968757"/>
                  <a:pt x="802888" y="1962614"/>
                </a:cubicBezTo>
                <a:cubicBezTo>
                  <a:pt x="1060873" y="1944187"/>
                  <a:pt x="880266" y="1957894"/>
                  <a:pt x="1215483" y="1929161"/>
                </a:cubicBezTo>
                <a:lnTo>
                  <a:pt x="1505415" y="1906858"/>
                </a:lnTo>
                <a:cubicBezTo>
                  <a:pt x="1628024" y="1901641"/>
                  <a:pt x="1750716" y="1898433"/>
                  <a:pt x="1873405" y="1895707"/>
                </a:cubicBezTo>
                <a:lnTo>
                  <a:pt x="2988527" y="1873405"/>
                </a:lnTo>
                <a:cubicBezTo>
                  <a:pt x="3135531" y="1868882"/>
                  <a:pt x="3277062" y="1859711"/>
                  <a:pt x="3423425" y="1851102"/>
                </a:cubicBezTo>
                <a:lnTo>
                  <a:pt x="4003288" y="1862253"/>
                </a:lnTo>
                <a:cubicBezTo>
                  <a:pt x="5455740" y="1882015"/>
                  <a:pt x="4611383" y="1860870"/>
                  <a:pt x="5464098" y="1884556"/>
                </a:cubicBezTo>
                <a:lnTo>
                  <a:pt x="5754030" y="1906858"/>
                </a:lnTo>
                <a:cubicBezTo>
                  <a:pt x="5765681" y="1905305"/>
                  <a:pt x="5761464" y="1884556"/>
                  <a:pt x="5765181" y="1873405"/>
                </a:cubicBezTo>
                <a:cubicBezTo>
                  <a:pt x="5761464" y="1799063"/>
                  <a:pt x="5761960" y="1724391"/>
                  <a:pt x="5754030" y="1650380"/>
                </a:cubicBezTo>
                <a:cubicBezTo>
                  <a:pt x="5750765" y="1619903"/>
                  <a:pt x="5739161" y="1590907"/>
                  <a:pt x="5731727" y="1561170"/>
                </a:cubicBezTo>
                <a:lnTo>
                  <a:pt x="5720576" y="1516566"/>
                </a:lnTo>
                <a:cubicBezTo>
                  <a:pt x="5711686" y="1445445"/>
                  <a:pt x="5705506" y="1399310"/>
                  <a:pt x="5698274" y="1326995"/>
                </a:cubicBezTo>
                <a:cubicBezTo>
                  <a:pt x="5681776" y="1162023"/>
                  <a:pt x="5695688" y="1255728"/>
                  <a:pt x="5675971" y="1137424"/>
                </a:cubicBezTo>
                <a:cubicBezTo>
                  <a:pt x="5647571" y="796614"/>
                  <a:pt x="5672067" y="1124793"/>
                  <a:pt x="5653669" y="434897"/>
                </a:cubicBezTo>
                <a:cubicBezTo>
                  <a:pt x="5647400" y="199803"/>
                  <a:pt x="5726515" y="189674"/>
                  <a:pt x="5609064" y="156117"/>
                </a:cubicBezTo>
                <a:cubicBezTo>
                  <a:pt x="5594328" y="151907"/>
                  <a:pt x="5579487" y="147972"/>
                  <a:pt x="5564459" y="144966"/>
                </a:cubicBezTo>
                <a:cubicBezTo>
                  <a:pt x="5542288" y="140532"/>
                  <a:pt x="5519854" y="137531"/>
                  <a:pt x="5497552" y="133814"/>
                </a:cubicBezTo>
                <a:cubicBezTo>
                  <a:pt x="5464098" y="137531"/>
                  <a:pt x="5430393" y="150499"/>
                  <a:pt x="5397191" y="144966"/>
                </a:cubicBezTo>
                <a:cubicBezTo>
                  <a:pt x="5383971" y="142763"/>
                  <a:pt x="5451089" y="146825"/>
                  <a:pt x="5452947" y="14496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rgbClr val="3333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58538" y="2600320"/>
            <a:ext cx="1698703" cy="1542903"/>
            <a:chOff x="1858538" y="2600320"/>
            <a:chExt cx="1698703" cy="1542903"/>
          </a:xfrm>
        </p:grpSpPr>
        <p:sp>
          <p:nvSpPr>
            <p:cNvPr id="7" name="Freeform 6"/>
            <p:cNvSpPr/>
            <p:nvPr/>
          </p:nvSpPr>
          <p:spPr bwMode="auto">
            <a:xfrm>
              <a:off x="1972488" y="2600320"/>
              <a:ext cx="1584753" cy="1542903"/>
            </a:xfrm>
            <a:custGeom>
              <a:avLst/>
              <a:gdLst>
                <a:gd name="connsiteX0" fmla="*/ 893377 w 1584753"/>
                <a:gd name="connsiteY0" fmla="*/ 20217 h 1542903"/>
                <a:gd name="connsiteX1" fmla="*/ 703806 w 1584753"/>
                <a:gd name="connsiteY1" fmla="*/ 31368 h 1542903"/>
                <a:gd name="connsiteX2" fmla="*/ 603445 w 1584753"/>
                <a:gd name="connsiteY2" fmla="*/ 42519 h 1542903"/>
                <a:gd name="connsiteX3" fmla="*/ 469631 w 1584753"/>
                <a:gd name="connsiteY3" fmla="*/ 64821 h 1542903"/>
                <a:gd name="connsiteX4" fmla="*/ 425026 w 1584753"/>
                <a:gd name="connsiteY4" fmla="*/ 75973 h 1542903"/>
                <a:gd name="connsiteX5" fmla="*/ 280060 w 1584753"/>
                <a:gd name="connsiteY5" fmla="*/ 98275 h 1542903"/>
                <a:gd name="connsiteX6" fmla="*/ 123943 w 1584753"/>
                <a:gd name="connsiteY6" fmla="*/ 109426 h 1542903"/>
                <a:gd name="connsiteX7" fmla="*/ 68187 w 1584753"/>
                <a:gd name="connsiteY7" fmla="*/ 187485 h 1542903"/>
                <a:gd name="connsiteX8" fmla="*/ 45884 w 1584753"/>
                <a:gd name="connsiteY8" fmla="*/ 655836 h 1542903"/>
                <a:gd name="connsiteX9" fmla="*/ 34733 w 1584753"/>
                <a:gd name="connsiteY9" fmla="*/ 733895 h 1542903"/>
                <a:gd name="connsiteX10" fmla="*/ 23582 w 1584753"/>
                <a:gd name="connsiteY10" fmla="*/ 912314 h 1542903"/>
                <a:gd name="connsiteX11" fmla="*/ 1279 w 1584753"/>
                <a:gd name="connsiteY11" fmla="*/ 1380665 h 1542903"/>
                <a:gd name="connsiteX12" fmla="*/ 12431 w 1584753"/>
                <a:gd name="connsiteY12" fmla="*/ 1536782 h 1542903"/>
                <a:gd name="connsiteX13" fmla="*/ 68187 w 1584753"/>
                <a:gd name="connsiteY13" fmla="*/ 1525631 h 1542903"/>
                <a:gd name="connsiteX14" fmla="*/ 157396 w 1584753"/>
                <a:gd name="connsiteY14" fmla="*/ 1503329 h 1542903"/>
                <a:gd name="connsiteX15" fmla="*/ 202001 w 1584753"/>
                <a:gd name="connsiteY15" fmla="*/ 1492178 h 1542903"/>
                <a:gd name="connsiteX16" fmla="*/ 280060 w 1584753"/>
                <a:gd name="connsiteY16" fmla="*/ 1481026 h 1542903"/>
                <a:gd name="connsiteX17" fmla="*/ 335816 w 1584753"/>
                <a:gd name="connsiteY17" fmla="*/ 1469875 h 1542903"/>
                <a:gd name="connsiteX18" fmla="*/ 436177 w 1584753"/>
                <a:gd name="connsiteY18" fmla="*/ 1458724 h 1542903"/>
                <a:gd name="connsiteX19" fmla="*/ 525387 w 1584753"/>
                <a:gd name="connsiteY19" fmla="*/ 1436421 h 1542903"/>
                <a:gd name="connsiteX20" fmla="*/ 592294 w 1584753"/>
                <a:gd name="connsiteY20" fmla="*/ 1425270 h 1542903"/>
                <a:gd name="connsiteX21" fmla="*/ 648050 w 1584753"/>
                <a:gd name="connsiteY21" fmla="*/ 1414119 h 1542903"/>
                <a:gd name="connsiteX22" fmla="*/ 737260 w 1584753"/>
                <a:gd name="connsiteY22" fmla="*/ 1391817 h 1542903"/>
                <a:gd name="connsiteX23" fmla="*/ 926831 w 1584753"/>
                <a:gd name="connsiteY23" fmla="*/ 1369514 h 1542903"/>
                <a:gd name="connsiteX24" fmla="*/ 1004889 w 1584753"/>
                <a:gd name="connsiteY24" fmla="*/ 1358363 h 1542903"/>
                <a:gd name="connsiteX25" fmla="*/ 1105250 w 1584753"/>
                <a:gd name="connsiteY25" fmla="*/ 1347212 h 1542903"/>
                <a:gd name="connsiteX26" fmla="*/ 1194460 w 1584753"/>
                <a:gd name="connsiteY26" fmla="*/ 1336060 h 1542903"/>
                <a:gd name="connsiteX27" fmla="*/ 1317123 w 1584753"/>
                <a:gd name="connsiteY27" fmla="*/ 1324909 h 1542903"/>
                <a:gd name="connsiteX28" fmla="*/ 1406333 w 1584753"/>
                <a:gd name="connsiteY28" fmla="*/ 1313758 h 1542903"/>
                <a:gd name="connsiteX29" fmla="*/ 1584753 w 1584753"/>
                <a:gd name="connsiteY29" fmla="*/ 1291456 h 1542903"/>
                <a:gd name="connsiteX30" fmla="*/ 1562450 w 1584753"/>
                <a:gd name="connsiteY30" fmla="*/ 912314 h 1542903"/>
                <a:gd name="connsiteX31" fmla="*/ 1540148 w 1584753"/>
                <a:gd name="connsiteY31" fmla="*/ 510870 h 1542903"/>
                <a:gd name="connsiteX32" fmla="*/ 1551299 w 1584753"/>
                <a:gd name="connsiteY32" fmla="*/ 209787 h 1542903"/>
                <a:gd name="connsiteX33" fmla="*/ 1562450 w 1584753"/>
                <a:gd name="connsiteY33" fmla="*/ 120578 h 1542903"/>
                <a:gd name="connsiteX34" fmla="*/ 1573601 w 1584753"/>
                <a:gd name="connsiteY34" fmla="*/ 20217 h 1542903"/>
                <a:gd name="connsiteX35" fmla="*/ 1283670 w 1584753"/>
                <a:gd name="connsiteY35" fmla="*/ 20217 h 1542903"/>
                <a:gd name="connsiteX36" fmla="*/ 1094099 w 1584753"/>
                <a:gd name="connsiteY36" fmla="*/ 31368 h 1542903"/>
                <a:gd name="connsiteX37" fmla="*/ 1060645 w 1584753"/>
                <a:gd name="connsiteY37" fmla="*/ 42519 h 1542903"/>
                <a:gd name="connsiteX38" fmla="*/ 993738 w 1584753"/>
                <a:gd name="connsiteY38" fmla="*/ 53670 h 154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84753" h="1542903">
                  <a:moveTo>
                    <a:pt x="893377" y="20217"/>
                  </a:moveTo>
                  <a:cubicBezTo>
                    <a:pt x="796899" y="68455"/>
                    <a:pt x="890199" y="31368"/>
                    <a:pt x="703806" y="31368"/>
                  </a:cubicBezTo>
                  <a:cubicBezTo>
                    <a:pt x="670146" y="31368"/>
                    <a:pt x="636899" y="38802"/>
                    <a:pt x="603445" y="42519"/>
                  </a:cubicBezTo>
                  <a:cubicBezTo>
                    <a:pt x="503059" y="67615"/>
                    <a:pt x="626270" y="38714"/>
                    <a:pt x="469631" y="64821"/>
                  </a:cubicBezTo>
                  <a:cubicBezTo>
                    <a:pt x="454514" y="67341"/>
                    <a:pt x="440054" y="72967"/>
                    <a:pt x="425026" y="75973"/>
                  </a:cubicBezTo>
                  <a:cubicBezTo>
                    <a:pt x="401009" y="80777"/>
                    <a:pt x="300505" y="96328"/>
                    <a:pt x="280060" y="98275"/>
                  </a:cubicBezTo>
                  <a:cubicBezTo>
                    <a:pt x="228123" y="103221"/>
                    <a:pt x="175982" y="105709"/>
                    <a:pt x="123943" y="109426"/>
                  </a:cubicBezTo>
                  <a:cubicBezTo>
                    <a:pt x="63489" y="124541"/>
                    <a:pt x="72880" y="107705"/>
                    <a:pt x="68187" y="187485"/>
                  </a:cubicBezTo>
                  <a:cubicBezTo>
                    <a:pt x="53113" y="443735"/>
                    <a:pt x="65487" y="450004"/>
                    <a:pt x="45884" y="655836"/>
                  </a:cubicBezTo>
                  <a:cubicBezTo>
                    <a:pt x="43392" y="682001"/>
                    <a:pt x="38450" y="707875"/>
                    <a:pt x="34733" y="733895"/>
                  </a:cubicBezTo>
                  <a:cubicBezTo>
                    <a:pt x="31016" y="793368"/>
                    <a:pt x="25964" y="852773"/>
                    <a:pt x="23582" y="912314"/>
                  </a:cubicBezTo>
                  <a:cubicBezTo>
                    <a:pt x="5180" y="1372364"/>
                    <a:pt x="29624" y="1153920"/>
                    <a:pt x="1279" y="1380665"/>
                  </a:cubicBezTo>
                  <a:cubicBezTo>
                    <a:pt x="4996" y="1432704"/>
                    <a:pt x="-9432" y="1489412"/>
                    <a:pt x="12431" y="1536782"/>
                  </a:cubicBezTo>
                  <a:cubicBezTo>
                    <a:pt x="20374" y="1553991"/>
                    <a:pt x="49719" y="1529893"/>
                    <a:pt x="68187" y="1525631"/>
                  </a:cubicBezTo>
                  <a:cubicBezTo>
                    <a:pt x="98054" y="1518739"/>
                    <a:pt x="127660" y="1510763"/>
                    <a:pt x="157396" y="1503329"/>
                  </a:cubicBezTo>
                  <a:cubicBezTo>
                    <a:pt x="172264" y="1499612"/>
                    <a:pt x="186829" y="1494346"/>
                    <a:pt x="202001" y="1492178"/>
                  </a:cubicBezTo>
                  <a:cubicBezTo>
                    <a:pt x="228021" y="1488461"/>
                    <a:pt x="254134" y="1485347"/>
                    <a:pt x="280060" y="1481026"/>
                  </a:cubicBezTo>
                  <a:cubicBezTo>
                    <a:pt x="298755" y="1477910"/>
                    <a:pt x="317053" y="1472555"/>
                    <a:pt x="335816" y="1469875"/>
                  </a:cubicBezTo>
                  <a:cubicBezTo>
                    <a:pt x="369137" y="1465115"/>
                    <a:pt x="402856" y="1463484"/>
                    <a:pt x="436177" y="1458724"/>
                  </a:cubicBezTo>
                  <a:cubicBezTo>
                    <a:pt x="571133" y="1439445"/>
                    <a:pt x="431982" y="1457178"/>
                    <a:pt x="525387" y="1436421"/>
                  </a:cubicBezTo>
                  <a:cubicBezTo>
                    <a:pt x="547459" y="1431516"/>
                    <a:pt x="570049" y="1429315"/>
                    <a:pt x="592294" y="1425270"/>
                  </a:cubicBezTo>
                  <a:cubicBezTo>
                    <a:pt x="610942" y="1421880"/>
                    <a:pt x="629582" y="1418381"/>
                    <a:pt x="648050" y="1414119"/>
                  </a:cubicBezTo>
                  <a:cubicBezTo>
                    <a:pt x="677917" y="1407227"/>
                    <a:pt x="706796" y="1395202"/>
                    <a:pt x="737260" y="1391817"/>
                  </a:cubicBezTo>
                  <a:cubicBezTo>
                    <a:pt x="815737" y="1383097"/>
                    <a:pt x="850223" y="1379728"/>
                    <a:pt x="926831" y="1369514"/>
                  </a:cubicBezTo>
                  <a:lnTo>
                    <a:pt x="1004889" y="1358363"/>
                  </a:lnTo>
                  <a:cubicBezTo>
                    <a:pt x="1038289" y="1354188"/>
                    <a:pt x="1071821" y="1351145"/>
                    <a:pt x="1105250" y="1347212"/>
                  </a:cubicBezTo>
                  <a:lnTo>
                    <a:pt x="1194460" y="1336060"/>
                  </a:lnTo>
                  <a:cubicBezTo>
                    <a:pt x="1235291" y="1331762"/>
                    <a:pt x="1276292" y="1329207"/>
                    <a:pt x="1317123" y="1324909"/>
                  </a:cubicBezTo>
                  <a:cubicBezTo>
                    <a:pt x="1346926" y="1321772"/>
                    <a:pt x="1376548" y="1317067"/>
                    <a:pt x="1406333" y="1313758"/>
                  </a:cubicBezTo>
                  <a:cubicBezTo>
                    <a:pt x="1567145" y="1295890"/>
                    <a:pt x="1464775" y="1311452"/>
                    <a:pt x="1584753" y="1291456"/>
                  </a:cubicBezTo>
                  <a:cubicBezTo>
                    <a:pt x="1567094" y="1097221"/>
                    <a:pt x="1572798" y="1181358"/>
                    <a:pt x="1562450" y="912314"/>
                  </a:cubicBezTo>
                  <a:cubicBezTo>
                    <a:pt x="1548490" y="549335"/>
                    <a:pt x="1567016" y="698952"/>
                    <a:pt x="1540148" y="510870"/>
                  </a:cubicBezTo>
                  <a:cubicBezTo>
                    <a:pt x="1543865" y="410509"/>
                    <a:pt x="1545570" y="310053"/>
                    <a:pt x="1551299" y="209787"/>
                  </a:cubicBezTo>
                  <a:cubicBezTo>
                    <a:pt x="1553009" y="179868"/>
                    <a:pt x="1558949" y="150340"/>
                    <a:pt x="1562450" y="120578"/>
                  </a:cubicBezTo>
                  <a:cubicBezTo>
                    <a:pt x="1566383" y="87149"/>
                    <a:pt x="1569884" y="53671"/>
                    <a:pt x="1573601" y="20217"/>
                  </a:cubicBezTo>
                  <a:cubicBezTo>
                    <a:pt x="1459593" y="-17789"/>
                    <a:pt x="1547330" y="7034"/>
                    <a:pt x="1283670" y="20217"/>
                  </a:cubicBezTo>
                  <a:lnTo>
                    <a:pt x="1094099" y="31368"/>
                  </a:lnTo>
                  <a:cubicBezTo>
                    <a:pt x="1082948" y="35085"/>
                    <a:pt x="1072120" y="39969"/>
                    <a:pt x="1060645" y="42519"/>
                  </a:cubicBezTo>
                  <a:cubicBezTo>
                    <a:pt x="1038573" y="47424"/>
                    <a:pt x="993738" y="53670"/>
                    <a:pt x="993738" y="53670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0064862">
              <a:off x="1858538" y="2884451"/>
              <a:ext cx="16631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Linear</a:t>
              </a:r>
            </a:p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Regression</a:t>
              </a:r>
              <a:endParaRPr lang="en-US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46450" y="2620537"/>
            <a:ext cx="1360449" cy="1366817"/>
            <a:chOff x="3646450" y="2620537"/>
            <a:chExt cx="1360449" cy="1366817"/>
          </a:xfrm>
        </p:grpSpPr>
        <p:sp>
          <p:nvSpPr>
            <p:cNvPr id="8" name="Freeform 7"/>
            <p:cNvSpPr/>
            <p:nvPr/>
          </p:nvSpPr>
          <p:spPr bwMode="auto">
            <a:xfrm>
              <a:off x="3646450" y="2620537"/>
              <a:ext cx="1360449" cy="1366817"/>
            </a:xfrm>
            <a:custGeom>
              <a:avLst/>
              <a:gdLst>
                <a:gd name="connsiteX0" fmla="*/ 0 w 1265527"/>
                <a:gd name="connsiteY0" fmla="*/ 11151 h 1366817"/>
                <a:gd name="connsiteX1" fmla="*/ 11152 w 1265527"/>
                <a:gd name="connsiteY1" fmla="*/ 66907 h 1366817"/>
                <a:gd name="connsiteX2" fmla="*/ 22303 w 1265527"/>
                <a:gd name="connsiteY2" fmla="*/ 100361 h 1366817"/>
                <a:gd name="connsiteX3" fmla="*/ 33454 w 1265527"/>
                <a:gd name="connsiteY3" fmla="*/ 211873 h 1366817"/>
                <a:gd name="connsiteX4" fmla="*/ 33454 w 1265527"/>
                <a:gd name="connsiteY4" fmla="*/ 981307 h 1366817"/>
                <a:gd name="connsiteX5" fmla="*/ 44605 w 1265527"/>
                <a:gd name="connsiteY5" fmla="*/ 1092819 h 1366817"/>
                <a:gd name="connsiteX6" fmla="*/ 55756 w 1265527"/>
                <a:gd name="connsiteY6" fmla="*/ 1293541 h 1366817"/>
                <a:gd name="connsiteX7" fmla="*/ 401444 w 1265527"/>
                <a:gd name="connsiteY7" fmla="*/ 1293541 h 1366817"/>
                <a:gd name="connsiteX8" fmla="*/ 512956 w 1265527"/>
                <a:gd name="connsiteY8" fmla="*/ 1304692 h 1366817"/>
                <a:gd name="connsiteX9" fmla="*/ 691376 w 1265527"/>
                <a:gd name="connsiteY9" fmla="*/ 1315843 h 1366817"/>
                <a:gd name="connsiteX10" fmla="*/ 1003610 w 1265527"/>
                <a:gd name="connsiteY10" fmla="*/ 1338146 h 1366817"/>
                <a:gd name="connsiteX11" fmla="*/ 1204332 w 1265527"/>
                <a:gd name="connsiteY11" fmla="*/ 1349297 h 1366817"/>
                <a:gd name="connsiteX12" fmla="*/ 1260088 w 1265527"/>
                <a:gd name="connsiteY12" fmla="*/ 1360448 h 1366817"/>
                <a:gd name="connsiteX13" fmla="*/ 1248937 w 1265527"/>
                <a:gd name="connsiteY13" fmla="*/ 1215483 h 1366817"/>
                <a:gd name="connsiteX14" fmla="*/ 1226634 w 1265527"/>
                <a:gd name="connsiteY14" fmla="*/ 1115122 h 1366817"/>
                <a:gd name="connsiteX15" fmla="*/ 1215483 w 1265527"/>
                <a:gd name="connsiteY15" fmla="*/ 1025912 h 1366817"/>
                <a:gd name="connsiteX16" fmla="*/ 1204332 w 1265527"/>
                <a:gd name="connsiteY16" fmla="*/ 880946 h 1366817"/>
                <a:gd name="connsiteX17" fmla="*/ 1193181 w 1265527"/>
                <a:gd name="connsiteY17" fmla="*/ 769434 h 1366817"/>
                <a:gd name="connsiteX18" fmla="*/ 1204332 w 1265527"/>
                <a:gd name="connsiteY18" fmla="*/ 446048 h 1366817"/>
                <a:gd name="connsiteX19" fmla="*/ 1237786 w 1265527"/>
                <a:gd name="connsiteY19" fmla="*/ 55756 h 1366817"/>
                <a:gd name="connsiteX20" fmla="*/ 858644 w 1265527"/>
                <a:gd name="connsiteY20" fmla="*/ 33453 h 1366817"/>
                <a:gd name="connsiteX21" fmla="*/ 758283 w 1265527"/>
                <a:gd name="connsiteY21" fmla="*/ 22302 h 1366817"/>
                <a:gd name="connsiteX22" fmla="*/ 602166 w 1265527"/>
                <a:gd name="connsiteY22" fmla="*/ 11151 h 1366817"/>
                <a:gd name="connsiteX23" fmla="*/ 267630 w 1265527"/>
                <a:gd name="connsiteY23" fmla="*/ 0 h 1366817"/>
                <a:gd name="connsiteX24" fmla="*/ 133815 w 1265527"/>
                <a:gd name="connsiteY24" fmla="*/ 11151 h 13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5527" h="1366817">
                  <a:moveTo>
                    <a:pt x="0" y="11151"/>
                  </a:moveTo>
                  <a:cubicBezTo>
                    <a:pt x="3717" y="29736"/>
                    <a:pt x="6555" y="48519"/>
                    <a:pt x="11152" y="66907"/>
                  </a:cubicBezTo>
                  <a:cubicBezTo>
                    <a:pt x="14003" y="78311"/>
                    <a:pt x="20516" y="88743"/>
                    <a:pt x="22303" y="100361"/>
                  </a:cubicBezTo>
                  <a:cubicBezTo>
                    <a:pt x="27983" y="137283"/>
                    <a:pt x="29737" y="174702"/>
                    <a:pt x="33454" y="211873"/>
                  </a:cubicBezTo>
                  <a:cubicBezTo>
                    <a:pt x="60734" y="1057557"/>
                    <a:pt x="33454" y="2604"/>
                    <a:pt x="33454" y="981307"/>
                  </a:cubicBezTo>
                  <a:cubicBezTo>
                    <a:pt x="33454" y="1018663"/>
                    <a:pt x="41944" y="1055558"/>
                    <a:pt x="44605" y="1092819"/>
                  </a:cubicBezTo>
                  <a:cubicBezTo>
                    <a:pt x="49379" y="1159659"/>
                    <a:pt x="52039" y="1226634"/>
                    <a:pt x="55756" y="1293541"/>
                  </a:cubicBezTo>
                  <a:cubicBezTo>
                    <a:pt x="202301" y="1264233"/>
                    <a:pt x="113233" y="1277530"/>
                    <a:pt x="401444" y="1293541"/>
                  </a:cubicBezTo>
                  <a:cubicBezTo>
                    <a:pt x="438743" y="1295613"/>
                    <a:pt x="475710" y="1301827"/>
                    <a:pt x="512956" y="1304692"/>
                  </a:cubicBezTo>
                  <a:cubicBezTo>
                    <a:pt x="572370" y="1309262"/>
                    <a:pt x="631903" y="1312126"/>
                    <a:pt x="691376" y="1315843"/>
                  </a:cubicBezTo>
                  <a:cubicBezTo>
                    <a:pt x="858148" y="1336691"/>
                    <a:pt x="741458" y="1324349"/>
                    <a:pt x="1003610" y="1338146"/>
                  </a:cubicBezTo>
                  <a:lnTo>
                    <a:pt x="1204332" y="1349297"/>
                  </a:lnTo>
                  <a:cubicBezTo>
                    <a:pt x="1222917" y="1353014"/>
                    <a:pt x="1254094" y="1378429"/>
                    <a:pt x="1260088" y="1360448"/>
                  </a:cubicBezTo>
                  <a:cubicBezTo>
                    <a:pt x="1275414" y="1314471"/>
                    <a:pt x="1254010" y="1263681"/>
                    <a:pt x="1248937" y="1215483"/>
                  </a:cubicBezTo>
                  <a:cubicBezTo>
                    <a:pt x="1242898" y="1158112"/>
                    <a:pt x="1241274" y="1159039"/>
                    <a:pt x="1226634" y="1115122"/>
                  </a:cubicBezTo>
                  <a:cubicBezTo>
                    <a:pt x="1222917" y="1085385"/>
                    <a:pt x="1218324" y="1055745"/>
                    <a:pt x="1215483" y="1025912"/>
                  </a:cubicBezTo>
                  <a:cubicBezTo>
                    <a:pt x="1210888" y="977666"/>
                    <a:pt x="1208530" y="929229"/>
                    <a:pt x="1204332" y="880946"/>
                  </a:cubicBezTo>
                  <a:cubicBezTo>
                    <a:pt x="1201096" y="843730"/>
                    <a:pt x="1196898" y="806605"/>
                    <a:pt x="1193181" y="769434"/>
                  </a:cubicBezTo>
                  <a:cubicBezTo>
                    <a:pt x="1196898" y="661639"/>
                    <a:pt x="1198761" y="553763"/>
                    <a:pt x="1204332" y="446048"/>
                  </a:cubicBezTo>
                  <a:cubicBezTo>
                    <a:pt x="1219542" y="151991"/>
                    <a:pt x="1210679" y="218387"/>
                    <a:pt x="1237786" y="55756"/>
                  </a:cubicBezTo>
                  <a:cubicBezTo>
                    <a:pt x="1092678" y="7384"/>
                    <a:pt x="1238461" y="52443"/>
                    <a:pt x="858644" y="33453"/>
                  </a:cubicBezTo>
                  <a:cubicBezTo>
                    <a:pt x="825026" y="31772"/>
                    <a:pt x="791816" y="25218"/>
                    <a:pt x="758283" y="22302"/>
                  </a:cubicBezTo>
                  <a:cubicBezTo>
                    <a:pt x="706308" y="17782"/>
                    <a:pt x="654284" y="13520"/>
                    <a:pt x="602166" y="11151"/>
                  </a:cubicBezTo>
                  <a:cubicBezTo>
                    <a:pt x="490707" y="6085"/>
                    <a:pt x="379142" y="3717"/>
                    <a:pt x="267630" y="0"/>
                  </a:cubicBezTo>
                  <a:lnTo>
                    <a:pt x="133815" y="11151"/>
                  </a:ln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064862">
              <a:off x="3781060" y="2880735"/>
              <a:ext cx="10668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Naïve </a:t>
              </a:r>
            </a:p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Bayes</a:t>
              </a:r>
              <a:endParaRPr lang="en-US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95755" y="2720897"/>
            <a:ext cx="1717281" cy="1405054"/>
            <a:chOff x="4995755" y="2720897"/>
            <a:chExt cx="1717281" cy="1405054"/>
          </a:xfrm>
        </p:grpSpPr>
        <p:sp>
          <p:nvSpPr>
            <p:cNvPr id="9" name="Freeform 8"/>
            <p:cNvSpPr/>
            <p:nvPr/>
          </p:nvSpPr>
          <p:spPr bwMode="auto">
            <a:xfrm>
              <a:off x="5062656" y="2720897"/>
              <a:ext cx="1650380" cy="1405054"/>
            </a:xfrm>
            <a:custGeom>
              <a:avLst/>
              <a:gdLst>
                <a:gd name="connsiteX0" fmla="*/ 66907 w 1215482"/>
                <a:gd name="connsiteY0" fmla="*/ 33454 h 1405054"/>
                <a:gd name="connsiteX1" fmla="*/ 33453 w 1215482"/>
                <a:gd name="connsiteY1" fmla="*/ 501805 h 1405054"/>
                <a:gd name="connsiteX2" fmla="*/ 22302 w 1215482"/>
                <a:gd name="connsiteY2" fmla="*/ 568712 h 1405054"/>
                <a:gd name="connsiteX3" fmla="*/ 11151 w 1215482"/>
                <a:gd name="connsiteY3" fmla="*/ 814039 h 1405054"/>
                <a:gd name="connsiteX4" fmla="*/ 0 w 1215482"/>
                <a:gd name="connsiteY4" fmla="*/ 880946 h 1405054"/>
                <a:gd name="connsiteX5" fmla="*/ 11151 w 1215482"/>
                <a:gd name="connsiteY5" fmla="*/ 1170878 h 1405054"/>
                <a:gd name="connsiteX6" fmla="*/ 44604 w 1215482"/>
                <a:gd name="connsiteY6" fmla="*/ 1260088 h 1405054"/>
                <a:gd name="connsiteX7" fmla="*/ 78058 w 1215482"/>
                <a:gd name="connsiteY7" fmla="*/ 1271239 h 1405054"/>
                <a:gd name="connsiteX8" fmla="*/ 133814 w 1215482"/>
                <a:gd name="connsiteY8" fmla="*/ 1282390 h 1405054"/>
                <a:gd name="connsiteX9" fmla="*/ 200721 w 1215482"/>
                <a:gd name="connsiteY9" fmla="*/ 1293542 h 1405054"/>
                <a:gd name="connsiteX10" fmla="*/ 312234 w 1215482"/>
                <a:gd name="connsiteY10" fmla="*/ 1338146 h 1405054"/>
                <a:gd name="connsiteX11" fmla="*/ 457200 w 1215482"/>
                <a:gd name="connsiteY11" fmla="*/ 1360449 h 1405054"/>
                <a:gd name="connsiteX12" fmla="*/ 624468 w 1215482"/>
                <a:gd name="connsiteY12" fmla="*/ 1382751 h 1405054"/>
                <a:gd name="connsiteX13" fmla="*/ 691375 w 1215482"/>
                <a:gd name="connsiteY13" fmla="*/ 1393903 h 1405054"/>
                <a:gd name="connsiteX14" fmla="*/ 869795 w 1215482"/>
                <a:gd name="connsiteY14" fmla="*/ 1405054 h 1405054"/>
                <a:gd name="connsiteX15" fmla="*/ 1070517 w 1215482"/>
                <a:gd name="connsiteY15" fmla="*/ 1393903 h 1405054"/>
                <a:gd name="connsiteX16" fmla="*/ 1126273 w 1215482"/>
                <a:gd name="connsiteY16" fmla="*/ 1382751 h 1405054"/>
                <a:gd name="connsiteX17" fmla="*/ 1204331 w 1215482"/>
                <a:gd name="connsiteY17" fmla="*/ 1371600 h 1405054"/>
                <a:gd name="connsiteX18" fmla="*/ 1193180 w 1215482"/>
                <a:gd name="connsiteY18" fmla="*/ 1070517 h 1405054"/>
                <a:gd name="connsiteX19" fmla="*/ 1182029 w 1215482"/>
                <a:gd name="connsiteY19" fmla="*/ 1025912 h 1405054"/>
                <a:gd name="connsiteX20" fmla="*/ 1159726 w 1215482"/>
                <a:gd name="connsiteY20" fmla="*/ 903249 h 1405054"/>
                <a:gd name="connsiteX21" fmla="*/ 1182029 w 1215482"/>
                <a:gd name="connsiteY21" fmla="*/ 267629 h 1405054"/>
                <a:gd name="connsiteX22" fmla="*/ 1193180 w 1215482"/>
                <a:gd name="connsiteY22" fmla="*/ 133815 h 1405054"/>
                <a:gd name="connsiteX23" fmla="*/ 1215482 w 1215482"/>
                <a:gd name="connsiteY23" fmla="*/ 22303 h 1405054"/>
                <a:gd name="connsiteX24" fmla="*/ 1193180 w 1215482"/>
                <a:gd name="connsiteY24" fmla="*/ 0 h 1405054"/>
                <a:gd name="connsiteX25" fmla="*/ 446048 w 1215482"/>
                <a:gd name="connsiteY25" fmla="*/ 11151 h 1405054"/>
                <a:gd name="connsiteX26" fmla="*/ 167268 w 1215482"/>
                <a:gd name="connsiteY26" fmla="*/ 33454 h 1405054"/>
                <a:gd name="connsiteX27" fmla="*/ 156117 w 1215482"/>
                <a:gd name="connsiteY27" fmla="*/ 44605 h 140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15482" h="1405054">
                  <a:moveTo>
                    <a:pt x="66907" y="33454"/>
                  </a:moveTo>
                  <a:cubicBezTo>
                    <a:pt x="-19678" y="206620"/>
                    <a:pt x="54312" y="42901"/>
                    <a:pt x="33453" y="501805"/>
                  </a:cubicBezTo>
                  <a:cubicBezTo>
                    <a:pt x="32426" y="524392"/>
                    <a:pt x="26019" y="546410"/>
                    <a:pt x="22302" y="568712"/>
                  </a:cubicBezTo>
                  <a:cubicBezTo>
                    <a:pt x="18585" y="650488"/>
                    <a:pt x="16983" y="732387"/>
                    <a:pt x="11151" y="814039"/>
                  </a:cubicBezTo>
                  <a:cubicBezTo>
                    <a:pt x="9540" y="836592"/>
                    <a:pt x="0" y="858336"/>
                    <a:pt x="0" y="880946"/>
                  </a:cubicBezTo>
                  <a:cubicBezTo>
                    <a:pt x="0" y="977661"/>
                    <a:pt x="4924" y="1074363"/>
                    <a:pt x="11151" y="1170878"/>
                  </a:cubicBezTo>
                  <a:cubicBezTo>
                    <a:pt x="12878" y="1197647"/>
                    <a:pt x="20311" y="1240654"/>
                    <a:pt x="44604" y="1260088"/>
                  </a:cubicBezTo>
                  <a:cubicBezTo>
                    <a:pt x="53783" y="1267431"/>
                    <a:pt x="66654" y="1268388"/>
                    <a:pt x="78058" y="1271239"/>
                  </a:cubicBezTo>
                  <a:cubicBezTo>
                    <a:pt x="96446" y="1275836"/>
                    <a:pt x="115166" y="1278999"/>
                    <a:pt x="133814" y="1282390"/>
                  </a:cubicBezTo>
                  <a:cubicBezTo>
                    <a:pt x="156059" y="1286435"/>
                    <a:pt x="178786" y="1288058"/>
                    <a:pt x="200721" y="1293542"/>
                  </a:cubicBezTo>
                  <a:cubicBezTo>
                    <a:pt x="386352" y="1339950"/>
                    <a:pt x="173804" y="1292002"/>
                    <a:pt x="312234" y="1338146"/>
                  </a:cubicBezTo>
                  <a:cubicBezTo>
                    <a:pt x="342891" y="1348365"/>
                    <a:pt x="435331" y="1357715"/>
                    <a:pt x="457200" y="1360449"/>
                  </a:cubicBezTo>
                  <a:cubicBezTo>
                    <a:pt x="537894" y="1387347"/>
                    <a:pt x="460745" y="1364559"/>
                    <a:pt x="624468" y="1382751"/>
                  </a:cubicBezTo>
                  <a:cubicBezTo>
                    <a:pt x="646940" y="1385248"/>
                    <a:pt x="668858" y="1391856"/>
                    <a:pt x="691375" y="1393903"/>
                  </a:cubicBezTo>
                  <a:cubicBezTo>
                    <a:pt x="750720" y="1399298"/>
                    <a:pt x="810322" y="1401337"/>
                    <a:pt x="869795" y="1405054"/>
                  </a:cubicBezTo>
                  <a:cubicBezTo>
                    <a:pt x="936702" y="1401337"/>
                    <a:pt x="1003758" y="1399708"/>
                    <a:pt x="1070517" y="1393903"/>
                  </a:cubicBezTo>
                  <a:cubicBezTo>
                    <a:pt x="1089399" y="1392261"/>
                    <a:pt x="1107577" y="1385867"/>
                    <a:pt x="1126273" y="1382751"/>
                  </a:cubicBezTo>
                  <a:cubicBezTo>
                    <a:pt x="1152199" y="1378430"/>
                    <a:pt x="1178312" y="1375317"/>
                    <a:pt x="1204331" y="1371600"/>
                  </a:cubicBezTo>
                  <a:cubicBezTo>
                    <a:pt x="1200614" y="1271239"/>
                    <a:pt x="1199646" y="1170738"/>
                    <a:pt x="1193180" y="1070517"/>
                  </a:cubicBezTo>
                  <a:cubicBezTo>
                    <a:pt x="1192193" y="1055223"/>
                    <a:pt x="1185354" y="1040873"/>
                    <a:pt x="1182029" y="1025912"/>
                  </a:cubicBezTo>
                  <a:cubicBezTo>
                    <a:pt x="1171641" y="979164"/>
                    <a:pt x="1167795" y="951657"/>
                    <a:pt x="1159726" y="903249"/>
                  </a:cubicBezTo>
                  <a:cubicBezTo>
                    <a:pt x="1169788" y="470608"/>
                    <a:pt x="1160239" y="550905"/>
                    <a:pt x="1182029" y="267629"/>
                  </a:cubicBezTo>
                  <a:cubicBezTo>
                    <a:pt x="1185462" y="223002"/>
                    <a:pt x="1188237" y="178301"/>
                    <a:pt x="1193180" y="133815"/>
                  </a:cubicBezTo>
                  <a:cubicBezTo>
                    <a:pt x="1198648" y="84598"/>
                    <a:pt x="1204407" y="66605"/>
                    <a:pt x="1215482" y="22303"/>
                  </a:cubicBezTo>
                  <a:cubicBezTo>
                    <a:pt x="1208048" y="14869"/>
                    <a:pt x="1203692" y="152"/>
                    <a:pt x="1193180" y="0"/>
                  </a:cubicBezTo>
                  <a:lnTo>
                    <a:pt x="446048" y="11151"/>
                  </a:lnTo>
                  <a:cubicBezTo>
                    <a:pt x="388090" y="12582"/>
                    <a:pt x="232415" y="27532"/>
                    <a:pt x="167268" y="33454"/>
                  </a:cubicBezTo>
                  <a:cubicBezTo>
                    <a:pt x="111845" y="47310"/>
                    <a:pt x="107337" y="44605"/>
                    <a:pt x="156117" y="44605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0064862">
              <a:off x="4995755" y="2955076"/>
              <a:ext cx="16631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Logistic </a:t>
              </a:r>
            </a:p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Regression</a:t>
              </a:r>
              <a:endParaRPr lang="en-US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201470">
            <a:off x="3196868" y="1775576"/>
            <a:ext cx="24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Chalkboard" charset="0"/>
                <a:ea typeface="Chalkboard" charset="0"/>
                <a:cs typeface="Chalkboard" charset="0"/>
              </a:rPr>
              <a:t>Neural Networks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Freeform 1"/>
          <p:cNvSpPr/>
          <p:nvPr/>
        </p:nvSpPr>
        <p:spPr bwMode="auto">
          <a:xfrm>
            <a:off x="2217139" y="4532060"/>
            <a:ext cx="1215546" cy="1407213"/>
          </a:xfrm>
          <a:custGeom>
            <a:avLst/>
            <a:gdLst>
              <a:gd name="connsiteX0" fmla="*/ 970220 w 1382815"/>
              <a:gd name="connsiteY0" fmla="*/ 1572 h 1407213"/>
              <a:gd name="connsiteX1" fmla="*/ 646835 w 1382815"/>
              <a:gd name="connsiteY1" fmla="*/ 12723 h 1407213"/>
              <a:gd name="connsiteX2" fmla="*/ 579928 w 1382815"/>
              <a:gd name="connsiteY2" fmla="*/ 23875 h 1407213"/>
              <a:gd name="connsiteX3" fmla="*/ 334601 w 1382815"/>
              <a:gd name="connsiteY3" fmla="*/ 35026 h 1407213"/>
              <a:gd name="connsiteX4" fmla="*/ 122728 w 1382815"/>
              <a:gd name="connsiteY4" fmla="*/ 46177 h 1407213"/>
              <a:gd name="connsiteX5" fmla="*/ 66972 w 1382815"/>
              <a:gd name="connsiteY5" fmla="*/ 57328 h 1407213"/>
              <a:gd name="connsiteX6" fmla="*/ 33518 w 1382815"/>
              <a:gd name="connsiteY6" fmla="*/ 68480 h 1407213"/>
              <a:gd name="connsiteX7" fmla="*/ 22367 w 1382815"/>
              <a:gd name="connsiteY7" fmla="*/ 101933 h 1407213"/>
              <a:gd name="connsiteX8" fmla="*/ 11215 w 1382815"/>
              <a:gd name="connsiteY8" fmla="*/ 481075 h 1407213"/>
              <a:gd name="connsiteX9" fmla="*/ 64 w 1382815"/>
              <a:gd name="connsiteY9" fmla="*/ 771006 h 1407213"/>
              <a:gd name="connsiteX10" fmla="*/ 22367 w 1382815"/>
              <a:gd name="connsiteY10" fmla="*/ 1194753 h 1407213"/>
              <a:gd name="connsiteX11" fmla="*/ 33518 w 1382815"/>
              <a:gd name="connsiteY11" fmla="*/ 1384323 h 1407213"/>
              <a:gd name="connsiteX12" fmla="*/ 66972 w 1382815"/>
              <a:gd name="connsiteY12" fmla="*/ 1406626 h 1407213"/>
              <a:gd name="connsiteX13" fmla="*/ 223089 w 1382815"/>
              <a:gd name="connsiteY13" fmla="*/ 1395475 h 1407213"/>
              <a:gd name="connsiteX14" fmla="*/ 379206 w 1382815"/>
              <a:gd name="connsiteY14" fmla="*/ 1373172 h 1407213"/>
              <a:gd name="connsiteX15" fmla="*/ 557625 w 1382815"/>
              <a:gd name="connsiteY15" fmla="*/ 1350870 h 1407213"/>
              <a:gd name="connsiteX16" fmla="*/ 959069 w 1382815"/>
              <a:gd name="connsiteY16" fmla="*/ 1339719 h 1407213"/>
              <a:gd name="connsiteX17" fmla="*/ 1070581 w 1382815"/>
              <a:gd name="connsiteY17" fmla="*/ 1328567 h 1407213"/>
              <a:gd name="connsiteX18" fmla="*/ 1115186 w 1382815"/>
              <a:gd name="connsiteY18" fmla="*/ 1317416 h 1407213"/>
              <a:gd name="connsiteX19" fmla="*/ 1193245 w 1382815"/>
              <a:gd name="connsiteY19" fmla="*/ 1306265 h 1407213"/>
              <a:gd name="connsiteX20" fmla="*/ 1249001 w 1382815"/>
              <a:gd name="connsiteY20" fmla="*/ 1295114 h 1407213"/>
              <a:gd name="connsiteX21" fmla="*/ 1382815 w 1382815"/>
              <a:gd name="connsiteY21" fmla="*/ 1272811 h 1407213"/>
              <a:gd name="connsiteX22" fmla="*/ 1371664 w 1382815"/>
              <a:gd name="connsiteY22" fmla="*/ 1060938 h 1407213"/>
              <a:gd name="connsiteX23" fmla="*/ 1360513 w 1382815"/>
              <a:gd name="connsiteY23" fmla="*/ 1005182 h 1407213"/>
              <a:gd name="connsiteX24" fmla="*/ 1349362 w 1382815"/>
              <a:gd name="connsiteY24" fmla="*/ 737553 h 1407213"/>
              <a:gd name="connsiteX25" fmla="*/ 1327059 w 1382815"/>
              <a:gd name="connsiteY25" fmla="*/ 547982 h 1407213"/>
              <a:gd name="connsiteX26" fmla="*/ 1315908 w 1382815"/>
              <a:gd name="connsiteY26" fmla="*/ 503377 h 1407213"/>
              <a:gd name="connsiteX27" fmla="*/ 1304757 w 1382815"/>
              <a:gd name="connsiteY27" fmla="*/ 425319 h 1407213"/>
              <a:gd name="connsiteX28" fmla="*/ 1293606 w 1382815"/>
              <a:gd name="connsiteY28" fmla="*/ 269201 h 1407213"/>
              <a:gd name="connsiteX29" fmla="*/ 1282454 w 1382815"/>
              <a:gd name="connsiteY29" fmla="*/ 213445 h 1407213"/>
              <a:gd name="connsiteX30" fmla="*/ 1271303 w 1382815"/>
              <a:gd name="connsiteY30" fmla="*/ 124236 h 1407213"/>
              <a:gd name="connsiteX31" fmla="*/ 1260152 w 1382815"/>
              <a:gd name="connsiteY31" fmla="*/ 57328 h 1407213"/>
              <a:gd name="connsiteX32" fmla="*/ 981372 w 1382815"/>
              <a:gd name="connsiteY32" fmla="*/ 46177 h 1407213"/>
              <a:gd name="connsiteX33" fmla="*/ 970220 w 1382815"/>
              <a:gd name="connsiteY33" fmla="*/ 1572 h 140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2815" h="1407213">
                <a:moveTo>
                  <a:pt x="970220" y="1572"/>
                </a:moveTo>
                <a:cubicBezTo>
                  <a:pt x="914464" y="-4004"/>
                  <a:pt x="754518" y="6569"/>
                  <a:pt x="646835" y="12723"/>
                </a:cubicBezTo>
                <a:cubicBezTo>
                  <a:pt x="624262" y="14013"/>
                  <a:pt x="602481" y="22264"/>
                  <a:pt x="579928" y="23875"/>
                </a:cubicBezTo>
                <a:cubicBezTo>
                  <a:pt x="498276" y="29707"/>
                  <a:pt x="416364" y="31038"/>
                  <a:pt x="334601" y="35026"/>
                </a:cubicBezTo>
                <a:lnTo>
                  <a:pt x="122728" y="46177"/>
                </a:lnTo>
                <a:cubicBezTo>
                  <a:pt x="104143" y="49894"/>
                  <a:pt x="85359" y="52731"/>
                  <a:pt x="66972" y="57328"/>
                </a:cubicBezTo>
                <a:cubicBezTo>
                  <a:pt x="55568" y="60179"/>
                  <a:pt x="41830" y="60168"/>
                  <a:pt x="33518" y="68480"/>
                </a:cubicBezTo>
                <a:cubicBezTo>
                  <a:pt x="25207" y="76791"/>
                  <a:pt x="26084" y="90782"/>
                  <a:pt x="22367" y="101933"/>
                </a:cubicBezTo>
                <a:cubicBezTo>
                  <a:pt x="18650" y="228314"/>
                  <a:pt x="15427" y="354710"/>
                  <a:pt x="11215" y="481075"/>
                </a:cubicBezTo>
                <a:cubicBezTo>
                  <a:pt x="7993" y="577736"/>
                  <a:pt x="64" y="674291"/>
                  <a:pt x="64" y="771006"/>
                </a:cubicBezTo>
                <a:cubicBezTo>
                  <a:pt x="64" y="1058981"/>
                  <a:pt x="-2355" y="1021710"/>
                  <a:pt x="22367" y="1194753"/>
                </a:cubicBezTo>
                <a:cubicBezTo>
                  <a:pt x="26084" y="1257943"/>
                  <a:pt x="20478" y="1322382"/>
                  <a:pt x="33518" y="1384323"/>
                </a:cubicBezTo>
                <a:cubicBezTo>
                  <a:pt x="36279" y="1397438"/>
                  <a:pt x="53593" y="1405839"/>
                  <a:pt x="66972" y="1406626"/>
                </a:cubicBezTo>
                <a:cubicBezTo>
                  <a:pt x="119054" y="1409690"/>
                  <a:pt x="171114" y="1399995"/>
                  <a:pt x="223089" y="1395475"/>
                </a:cubicBezTo>
                <a:cubicBezTo>
                  <a:pt x="372077" y="1382519"/>
                  <a:pt x="273670" y="1390761"/>
                  <a:pt x="379206" y="1373172"/>
                </a:cubicBezTo>
                <a:cubicBezTo>
                  <a:pt x="415016" y="1367204"/>
                  <a:pt x="527918" y="1352190"/>
                  <a:pt x="557625" y="1350870"/>
                </a:cubicBezTo>
                <a:cubicBezTo>
                  <a:pt x="691359" y="1344926"/>
                  <a:pt x="825254" y="1343436"/>
                  <a:pt x="959069" y="1339719"/>
                </a:cubicBezTo>
                <a:cubicBezTo>
                  <a:pt x="996240" y="1336002"/>
                  <a:pt x="1033600" y="1333850"/>
                  <a:pt x="1070581" y="1328567"/>
                </a:cubicBezTo>
                <a:cubicBezTo>
                  <a:pt x="1085753" y="1326400"/>
                  <a:pt x="1100107" y="1320158"/>
                  <a:pt x="1115186" y="1317416"/>
                </a:cubicBezTo>
                <a:cubicBezTo>
                  <a:pt x="1141046" y="1312714"/>
                  <a:pt x="1167319" y="1310586"/>
                  <a:pt x="1193245" y="1306265"/>
                </a:cubicBezTo>
                <a:cubicBezTo>
                  <a:pt x="1211941" y="1303149"/>
                  <a:pt x="1230306" y="1298230"/>
                  <a:pt x="1249001" y="1295114"/>
                </a:cubicBezTo>
                <a:cubicBezTo>
                  <a:pt x="1414980" y="1267450"/>
                  <a:pt x="1251415" y="1299091"/>
                  <a:pt x="1382815" y="1272811"/>
                </a:cubicBezTo>
                <a:cubicBezTo>
                  <a:pt x="1379098" y="1202187"/>
                  <a:pt x="1377537" y="1131416"/>
                  <a:pt x="1371664" y="1060938"/>
                </a:cubicBezTo>
                <a:cubicBezTo>
                  <a:pt x="1370090" y="1042050"/>
                  <a:pt x="1361817" y="1024090"/>
                  <a:pt x="1360513" y="1005182"/>
                </a:cubicBezTo>
                <a:cubicBezTo>
                  <a:pt x="1354370" y="916107"/>
                  <a:pt x="1354763" y="826677"/>
                  <a:pt x="1349362" y="737553"/>
                </a:cubicBezTo>
                <a:cubicBezTo>
                  <a:pt x="1348508" y="723470"/>
                  <a:pt x="1330272" y="567257"/>
                  <a:pt x="1327059" y="547982"/>
                </a:cubicBezTo>
                <a:cubicBezTo>
                  <a:pt x="1324539" y="532865"/>
                  <a:pt x="1318650" y="518456"/>
                  <a:pt x="1315908" y="503377"/>
                </a:cubicBezTo>
                <a:cubicBezTo>
                  <a:pt x="1311206" y="477517"/>
                  <a:pt x="1308474" y="451338"/>
                  <a:pt x="1304757" y="425319"/>
                </a:cubicBezTo>
                <a:cubicBezTo>
                  <a:pt x="1301040" y="373280"/>
                  <a:pt x="1299068" y="321086"/>
                  <a:pt x="1293606" y="269201"/>
                </a:cubicBezTo>
                <a:cubicBezTo>
                  <a:pt x="1291622" y="250352"/>
                  <a:pt x="1285336" y="232178"/>
                  <a:pt x="1282454" y="213445"/>
                </a:cubicBezTo>
                <a:cubicBezTo>
                  <a:pt x="1277897" y="183826"/>
                  <a:pt x="1275541" y="153903"/>
                  <a:pt x="1271303" y="124236"/>
                </a:cubicBezTo>
                <a:cubicBezTo>
                  <a:pt x="1268105" y="101853"/>
                  <a:pt x="1281985" y="63206"/>
                  <a:pt x="1260152" y="57328"/>
                </a:cubicBezTo>
                <a:cubicBezTo>
                  <a:pt x="1170349" y="33150"/>
                  <a:pt x="1074299" y="49894"/>
                  <a:pt x="981372" y="46177"/>
                </a:cubicBezTo>
                <a:cubicBezTo>
                  <a:pt x="942931" y="33364"/>
                  <a:pt x="1025976" y="7148"/>
                  <a:pt x="970220" y="1572"/>
                </a:cubicBezTo>
                <a:close/>
              </a:path>
            </a:pathLst>
          </a:custGeom>
          <a:solidFill>
            <a:schemeClr val="bg1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Freeform 21"/>
          <p:cNvSpPr/>
          <p:nvPr/>
        </p:nvSpPr>
        <p:spPr bwMode="auto">
          <a:xfrm>
            <a:off x="3919604" y="4451100"/>
            <a:ext cx="1215546" cy="1407213"/>
          </a:xfrm>
          <a:custGeom>
            <a:avLst/>
            <a:gdLst>
              <a:gd name="connsiteX0" fmla="*/ 970220 w 1382815"/>
              <a:gd name="connsiteY0" fmla="*/ 1572 h 1407213"/>
              <a:gd name="connsiteX1" fmla="*/ 646835 w 1382815"/>
              <a:gd name="connsiteY1" fmla="*/ 12723 h 1407213"/>
              <a:gd name="connsiteX2" fmla="*/ 579928 w 1382815"/>
              <a:gd name="connsiteY2" fmla="*/ 23875 h 1407213"/>
              <a:gd name="connsiteX3" fmla="*/ 334601 w 1382815"/>
              <a:gd name="connsiteY3" fmla="*/ 35026 h 1407213"/>
              <a:gd name="connsiteX4" fmla="*/ 122728 w 1382815"/>
              <a:gd name="connsiteY4" fmla="*/ 46177 h 1407213"/>
              <a:gd name="connsiteX5" fmla="*/ 66972 w 1382815"/>
              <a:gd name="connsiteY5" fmla="*/ 57328 h 1407213"/>
              <a:gd name="connsiteX6" fmla="*/ 33518 w 1382815"/>
              <a:gd name="connsiteY6" fmla="*/ 68480 h 1407213"/>
              <a:gd name="connsiteX7" fmla="*/ 22367 w 1382815"/>
              <a:gd name="connsiteY7" fmla="*/ 101933 h 1407213"/>
              <a:gd name="connsiteX8" fmla="*/ 11215 w 1382815"/>
              <a:gd name="connsiteY8" fmla="*/ 481075 h 1407213"/>
              <a:gd name="connsiteX9" fmla="*/ 64 w 1382815"/>
              <a:gd name="connsiteY9" fmla="*/ 771006 h 1407213"/>
              <a:gd name="connsiteX10" fmla="*/ 22367 w 1382815"/>
              <a:gd name="connsiteY10" fmla="*/ 1194753 h 1407213"/>
              <a:gd name="connsiteX11" fmla="*/ 33518 w 1382815"/>
              <a:gd name="connsiteY11" fmla="*/ 1384323 h 1407213"/>
              <a:gd name="connsiteX12" fmla="*/ 66972 w 1382815"/>
              <a:gd name="connsiteY12" fmla="*/ 1406626 h 1407213"/>
              <a:gd name="connsiteX13" fmla="*/ 223089 w 1382815"/>
              <a:gd name="connsiteY13" fmla="*/ 1395475 h 1407213"/>
              <a:gd name="connsiteX14" fmla="*/ 379206 w 1382815"/>
              <a:gd name="connsiteY14" fmla="*/ 1373172 h 1407213"/>
              <a:gd name="connsiteX15" fmla="*/ 557625 w 1382815"/>
              <a:gd name="connsiteY15" fmla="*/ 1350870 h 1407213"/>
              <a:gd name="connsiteX16" fmla="*/ 959069 w 1382815"/>
              <a:gd name="connsiteY16" fmla="*/ 1339719 h 1407213"/>
              <a:gd name="connsiteX17" fmla="*/ 1070581 w 1382815"/>
              <a:gd name="connsiteY17" fmla="*/ 1328567 h 1407213"/>
              <a:gd name="connsiteX18" fmla="*/ 1115186 w 1382815"/>
              <a:gd name="connsiteY18" fmla="*/ 1317416 h 1407213"/>
              <a:gd name="connsiteX19" fmla="*/ 1193245 w 1382815"/>
              <a:gd name="connsiteY19" fmla="*/ 1306265 h 1407213"/>
              <a:gd name="connsiteX20" fmla="*/ 1249001 w 1382815"/>
              <a:gd name="connsiteY20" fmla="*/ 1295114 h 1407213"/>
              <a:gd name="connsiteX21" fmla="*/ 1382815 w 1382815"/>
              <a:gd name="connsiteY21" fmla="*/ 1272811 h 1407213"/>
              <a:gd name="connsiteX22" fmla="*/ 1371664 w 1382815"/>
              <a:gd name="connsiteY22" fmla="*/ 1060938 h 1407213"/>
              <a:gd name="connsiteX23" fmla="*/ 1360513 w 1382815"/>
              <a:gd name="connsiteY23" fmla="*/ 1005182 h 1407213"/>
              <a:gd name="connsiteX24" fmla="*/ 1349362 w 1382815"/>
              <a:gd name="connsiteY24" fmla="*/ 737553 h 1407213"/>
              <a:gd name="connsiteX25" fmla="*/ 1327059 w 1382815"/>
              <a:gd name="connsiteY25" fmla="*/ 547982 h 1407213"/>
              <a:gd name="connsiteX26" fmla="*/ 1315908 w 1382815"/>
              <a:gd name="connsiteY26" fmla="*/ 503377 h 1407213"/>
              <a:gd name="connsiteX27" fmla="*/ 1304757 w 1382815"/>
              <a:gd name="connsiteY27" fmla="*/ 425319 h 1407213"/>
              <a:gd name="connsiteX28" fmla="*/ 1293606 w 1382815"/>
              <a:gd name="connsiteY28" fmla="*/ 269201 h 1407213"/>
              <a:gd name="connsiteX29" fmla="*/ 1282454 w 1382815"/>
              <a:gd name="connsiteY29" fmla="*/ 213445 h 1407213"/>
              <a:gd name="connsiteX30" fmla="*/ 1271303 w 1382815"/>
              <a:gd name="connsiteY30" fmla="*/ 124236 h 1407213"/>
              <a:gd name="connsiteX31" fmla="*/ 1260152 w 1382815"/>
              <a:gd name="connsiteY31" fmla="*/ 57328 h 1407213"/>
              <a:gd name="connsiteX32" fmla="*/ 981372 w 1382815"/>
              <a:gd name="connsiteY32" fmla="*/ 46177 h 1407213"/>
              <a:gd name="connsiteX33" fmla="*/ 970220 w 1382815"/>
              <a:gd name="connsiteY33" fmla="*/ 1572 h 140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2815" h="1407213">
                <a:moveTo>
                  <a:pt x="970220" y="1572"/>
                </a:moveTo>
                <a:cubicBezTo>
                  <a:pt x="914464" y="-4004"/>
                  <a:pt x="754518" y="6569"/>
                  <a:pt x="646835" y="12723"/>
                </a:cubicBezTo>
                <a:cubicBezTo>
                  <a:pt x="624262" y="14013"/>
                  <a:pt x="602481" y="22264"/>
                  <a:pt x="579928" y="23875"/>
                </a:cubicBezTo>
                <a:cubicBezTo>
                  <a:pt x="498276" y="29707"/>
                  <a:pt x="416364" y="31038"/>
                  <a:pt x="334601" y="35026"/>
                </a:cubicBezTo>
                <a:lnTo>
                  <a:pt x="122728" y="46177"/>
                </a:lnTo>
                <a:cubicBezTo>
                  <a:pt x="104143" y="49894"/>
                  <a:pt x="85359" y="52731"/>
                  <a:pt x="66972" y="57328"/>
                </a:cubicBezTo>
                <a:cubicBezTo>
                  <a:pt x="55568" y="60179"/>
                  <a:pt x="41830" y="60168"/>
                  <a:pt x="33518" y="68480"/>
                </a:cubicBezTo>
                <a:cubicBezTo>
                  <a:pt x="25207" y="76791"/>
                  <a:pt x="26084" y="90782"/>
                  <a:pt x="22367" y="101933"/>
                </a:cubicBezTo>
                <a:cubicBezTo>
                  <a:pt x="18650" y="228314"/>
                  <a:pt x="15427" y="354710"/>
                  <a:pt x="11215" y="481075"/>
                </a:cubicBezTo>
                <a:cubicBezTo>
                  <a:pt x="7993" y="577736"/>
                  <a:pt x="64" y="674291"/>
                  <a:pt x="64" y="771006"/>
                </a:cubicBezTo>
                <a:cubicBezTo>
                  <a:pt x="64" y="1058981"/>
                  <a:pt x="-2355" y="1021710"/>
                  <a:pt x="22367" y="1194753"/>
                </a:cubicBezTo>
                <a:cubicBezTo>
                  <a:pt x="26084" y="1257943"/>
                  <a:pt x="20478" y="1322382"/>
                  <a:pt x="33518" y="1384323"/>
                </a:cubicBezTo>
                <a:cubicBezTo>
                  <a:pt x="36279" y="1397438"/>
                  <a:pt x="53593" y="1405839"/>
                  <a:pt x="66972" y="1406626"/>
                </a:cubicBezTo>
                <a:cubicBezTo>
                  <a:pt x="119054" y="1409690"/>
                  <a:pt x="171114" y="1399995"/>
                  <a:pt x="223089" y="1395475"/>
                </a:cubicBezTo>
                <a:cubicBezTo>
                  <a:pt x="372077" y="1382519"/>
                  <a:pt x="273670" y="1390761"/>
                  <a:pt x="379206" y="1373172"/>
                </a:cubicBezTo>
                <a:cubicBezTo>
                  <a:pt x="415016" y="1367204"/>
                  <a:pt x="527918" y="1352190"/>
                  <a:pt x="557625" y="1350870"/>
                </a:cubicBezTo>
                <a:cubicBezTo>
                  <a:pt x="691359" y="1344926"/>
                  <a:pt x="825254" y="1343436"/>
                  <a:pt x="959069" y="1339719"/>
                </a:cubicBezTo>
                <a:cubicBezTo>
                  <a:pt x="996240" y="1336002"/>
                  <a:pt x="1033600" y="1333850"/>
                  <a:pt x="1070581" y="1328567"/>
                </a:cubicBezTo>
                <a:cubicBezTo>
                  <a:pt x="1085753" y="1326400"/>
                  <a:pt x="1100107" y="1320158"/>
                  <a:pt x="1115186" y="1317416"/>
                </a:cubicBezTo>
                <a:cubicBezTo>
                  <a:pt x="1141046" y="1312714"/>
                  <a:pt x="1167319" y="1310586"/>
                  <a:pt x="1193245" y="1306265"/>
                </a:cubicBezTo>
                <a:cubicBezTo>
                  <a:pt x="1211941" y="1303149"/>
                  <a:pt x="1230306" y="1298230"/>
                  <a:pt x="1249001" y="1295114"/>
                </a:cubicBezTo>
                <a:cubicBezTo>
                  <a:pt x="1414980" y="1267450"/>
                  <a:pt x="1251415" y="1299091"/>
                  <a:pt x="1382815" y="1272811"/>
                </a:cubicBezTo>
                <a:cubicBezTo>
                  <a:pt x="1379098" y="1202187"/>
                  <a:pt x="1377537" y="1131416"/>
                  <a:pt x="1371664" y="1060938"/>
                </a:cubicBezTo>
                <a:cubicBezTo>
                  <a:pt x="1370090" y="1042050"/>
                  <a:pt x="1361817" y="1024090"/>
                  <a:pt x="1360513" y="1005182"/>
                </a:cubicBezTo>
                <a:cubicBezTo>
                  <a:pt x="1354370" y="916107"/>
                  <a:pt x="1354763" y="826677"/>
                  <a:pt x="1349362" y="737553"/>
                </a:cubicBezTo>
                <a:cubicBezTo>
                  <a:pt x="1348508" y="723470"/>
                  <a:pt x="1330272" y="567257"/>
                  <a:pt x="1327059" y="547982"/>
                </a:cubicBezTo>
                <a:cubicBezTo>
                  <a:pt x="1324539" y="532865"/>
                  <a:pt x="1318650" y="518456"/>
                  <a:pt x="1315908" y="503377"/>
                </a:cubicBezTo>
                <a:cubicBezTo>
                  <a:pt x="1311206" y="477517"/>
                  <a:pt x="1308474" y="451338"/>
                  <a:pt x="1304757" y="425319"/>
                </a:cubicBezTo>
                <a:cubicBezTo>
                  <a:pt x="1301040" y="373280"/>
                  <a:pt x="1299068" y="321086"/>
                  <a:pt x="1293606" y="269201"/>
                </a:cubicBezTo>
                <a:cubicBezTo>
                  <a:pt x="1291622" y="250352"/>
                  <a:pt x="1285336" y="232178"/>
                  <a:pt x="1282454" y="213445"/>
                </a:cubicBezTo>
                <a:cubicBezTo>
                  <a:pt x="1277897" y="183826"/>
                  <a:pt x="1275541" y="153903"/>
                  <a:pt x="1271303" y="124236"/>
                </a:cubicBezTo>
                <a:cubicBezTo>
                  <a:pt x="1268105" y="101853"/>
                  <a:pt x="1281985" y="63206"/>
                  <a:pt x="1260152" y="57328"/>
                </a:cubicBezTo>
                <a:cubicBezTo>
                  <a:pt x="1170349" y="33150"/>
                  <a:pt x="1074299" y="49894"/>
                  <a:pt x="981372" y="46177"/>
                </a:cubicBezTo>
                <a:cubicBezTo>
                  <a:pt x="942931" y="33364"/>
                  <a:pt x="1025976" y="7148"/>
                  <a:pt x="970220" y="1572"/>
                </a:cubicBezTo>
                <a:close/>
              </a:path>
            </a:pathLst>
          </a:custGeom>
          <a:solidFill>
            <a:schemeClr val="bg1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Freeform 22"/>
          <p:cNvSpPr/>
          <p:nvPr/>
        </p:nvSpPr>
        <p:spPr bwMode="auto">
          <a:xfrm>
            <a:off x="5612721" y="4485999"/>
            <a:ext cx="1215546" cy="1407213"/>
          </a:xfrm>
          <a:custGeom>
            <a:avLst/>
            <a:gdLst>
              <a:gd name="connsiteX0" fmla="*/ 970220 w 1382815"/>
              <a:gd name="connsiteY0" fmla="*/ 1572 h 1407213"/>
              <a:gd name="connsiteX1" fmla="*/ 646835 w 1382815"/>
              <a:gd name="connsiteY1" fmla="*/ 12723 h 1407213"/>
              <a:gd name="connsiteX2" fmla="*/ 579928 w 1382815"/>
              <a:gd name="connsiteY2" fmla="*/ 23875 h 1407213"/>
              <a:gd name="connsiteX3" fmla="*/ 334601 w 1382815"/>
              <a:gd name="connsiteY3" fmla="*/ 35026 h 1407213"/>
              <a:gd name="connsiteX4" fmla="*/ 122728 w 1382815"/>
              <a:gd name="connsiteY4" fmla="*/ 46177 h 1407213"/>
              <a:gd name="connsiteX5" fmla="*/ 66972 w 1382815"/>
              <a:gd name="connsiteY5" fmla="*/ 57328 h 1407213"/>
              <a:gd name="connsiteX6" fmla="*/ 33518 w 1382815"/>
              <a:gd name="connsiteY6" fmla="*/ 68480 h 1407213"/>
              <a:gd name="connsiteX7" fmla="*/ 22367 w 1382815"/>
              <a:gd name="connsiteY7" fmla="*/ 101933 h 1407213"/>
              <a:gd name="connsiteX8" fmla="*/ 11215 w 1382815"/>
              <a:gd name="connsiteY8" fmla="*/ 481075 h 1407213"/>
              <a:gd name="connsiteX9" fmla="*/ 64 w 1382815"/>
              <a:gd name="connsiteY9" fmla="*/ 771006 h 1407213"/>
              <a:gd name="connsiteX10" fmla="*/ 22367 w 1382815"/>
              <a:gd name="connsiteY10" fmla="*/ 1194753 h 1407213"/>
              <a:gd name="connsiteX11" fmla="*/ 33518 w 1382815"/>
              <a:gd name="connsiteY11" fmla="*/ 1384323 h 1407213"/>
              <a:gd name="connsiteX12" fmla="*/ 66972 w 1382815"/>
              <a:gd name="connsiteY12" fmla="*/ 1406626 h 1407213"/>
              <a:gd name="connsiteX13" fmla="*/ 223089 w 1382815"/>
              <a:gd name="connsiteY13" fmla="*/ 1395475 h 1407213"/>
              <a:gd name="connsiteX14" fmla="*/ 379206 w 1382815"/>
              <a:gd name="connsiteY14" fmla="*/ 1373172 h 1407213"/>
              <a:gd name="connsiteX15" fmla="*/ 557625 w 1382815"/>
              <a:gd name="connsiteY15" fmla="*/ 1350870 h 1407213"/>
              <a:gd name="connsiteX16" fmla="*/ 959069 w 1382815"/>
              <a:gd name="connsiteY16" fmla="*/ 1339719 h 1407213"/>
              <a:gd name="connsiteX17" fmla="*/ 1070581 w 1382815"/>
              <a:gd name="connsiteY17" fmla="*/ 1328567 h 1407213"/>
              <a:gd name="connsiteX18" fmla="*/ 1115186 w 1382815"/>
              <a:gd name="connsiteY18" fmla="*/ 1317416 h 1407213"/>
              <a:gd name="connsiteX19" fmla="*/ 1193245 w 1382815"/>
              <a:gd name="connsiteY19" fmla="*/ 1306265 h 1407213"/>
              <a:gd name="connsiteX20" fmla="*/ 1249001 w 1382815"/>
              <a:gd name="connsiteY20" fmla="*/ 1295114 h 1407213"/>
              <a:gd name="connsiteX21" fmla="*/ 1382815 w 1382815"/>
              <a:gd name="connsiteY21" fmla="*/ 1272811 h 1407213"/>
              <a:gd name="connsiteX22" fmla="*/ 1371664 w 1382815"/>
              <a:gd name="connsiteY22" fmla="*/ 1060938 h 1407213"/>
              <a:gd name="connsiteX23" fmla="*/ 1360513 w 1382815"/>
              <a:gd name="connsiteY23" fmla="*/ 1005182 h 1407213"/>
              <a:gd name="connsiteX24" fmla="*/ 1349362 w 1382815"/>
              <a:gd name="connsiteY24" fmla="*/ 737553 h 1407213"/>
              <a:gd name="connsiteX25" fmla="*/ 1327059 w 1382815"/>
              <a:gd name="connsiteY25" fmla="*/ 547982 h 1407213"/>
              <a:gd name="connsiteX26" fmla="*/ 1315908 w 1382815"/>
              <a:gd name="connsiteY26" fmla="*/ 503377 h 1407213"/>
              <a:gd name="connsiteX27" fmla="*/ 1304757 w 1382815"/>
              <a:gd name="connsiteY27" fmla="*/ 425319 h 1407213"/>
              <a:gd name="connsiteX28" fmla="*/ 1293606 w 1382815"/>
              <a:gd name="connsiteY28" fmla="*/ 269201 h 1407213"/>
              <a:gd name="connsiteX29" fmla="*/ 1282454 w 1382815"/>
              <a:gd name="connsiteY29" fmla="*/ 213445 h 1407213"/>
              <a:gd name="connsiteX30" fmla="*/ 1271303 w 1382815"/>
              <a:gd name="connsiteY30" fmla="*/ 124236 h 1407213"/>
              <a:gd name="connsiteX31" fmla="*/ 1260152 w 1382815"/>
              <a:gd name="connsiteY31" fmla="*/ 57328 h 1407213"/>
              <a:gd name="connsiteX32" fmla="*/ 981372 w 1382815"/>
              <a:gd name="connsiteY32" fmla="*/ 46177 h 1407213"/>
              <a:gd name="connsiteX33" fmla="*/ 970220 w 1382815"/>
              <a:gd name="connsiteY33" fmla="*/ 1572 h 140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2815" h="1407213">
                <a:moveTo>
                  <a:pt x="970220" y="1572"/>
                </a:moveTo>
                <a:cubicBezTo>
                  <a:pt x="914464" y="-4004"/>
                  <a:pt x="754518" y="6569"/>
                  <a:pt x="646835" y="12723"/>
                </a:cubicBezTo>
                <a:cubicBezTo>
                  <a:pt x="624262" y="14013"/>
                  <a:pt x="602481" y="22264"/>
                  <a:pt x="579928" y="23875"/>
                </a:cubicBezTo>
                <a:cubicBezTo>
                  <a:pt x="498276" y="29707"/>
                  <a:pt x="416364" y="31038"/>
                  <a:pt x="334601" y="35026"/>
                </a:cubicBezTo>
                <a:lnTo>
                  <a:pt x="122728" y="46177"/>
                </a:lnTo>
                <a:cubicBezTo>
                  <a:pt x="104143" y="49894"/>
                  <a:pt x="85359" y="52731"/>
                  <a:pt x="66972" y="57328"/>
                </a:cubicBezTo>
                <a:cubicBezTo>
                  <a:pt x="55568" y="60179"/>
                  <a:pt x="41830" y="60168"/>
                  <a:pt x="33518" y="68480"/>
                </a:cubicBezTo>
                <a:cubicBezTo>
                  <a:pt x="25207" y="76791"/>
                  <a:pt x="26084" y="90782"/>
                  <a:pt x="22367" y="101933"/>
                </a:cubicBezTo>
                <a:cubicBezTo>
                  <a:pt x="18650" y="228314"/>
                  <a:pt x="15427" y="354710"/>
                  <a:pt x="11215" y="481075"/>
                </a:cubicBezTo>
                <a:cubicBezTo>
                  <a:pt x="7993" y="577736"/>
                  <a:pt x="64" y="674291"/>
                  <a:pt x="64" y="771006"/>
                </a:cubicBezTo>
                <a:cubicBezTo>
                  <a:pt x="64" y="1058981"/>
                  <a:pt x="-2355" y="1021710"/>
                  <a:pt x="22367" y="1194753"/>
                </a:cubicBezTo>
                <a:cubicBezTo>
                  <a:pt x="26084" y="1257943"/>
                  <a:pt x="20478" y="1322382"/>
                  <a:pt x="33518" y="1384323"/>
                </a:cubicBezTo>
                <a:cubicBezTo>
                  <a:pt x="36279" y="1397438"/>
                  <a:pt x="53593" y="1405839"/>
                  <a:pt x="66972" y="1406626"/>
                </a:cubicBezTo>
                <a:cubicBezTo>
                  <a:pt x="119054" y="1409690"/>
                  <a:pt x="171114" y="1399995"/>
                  <a:pt x="223089" y="1395475"/>
                </a:cubicBezTo>
                <a:cubicBezTo>
                  <a:pt x="372077" y="1382519"/>
                  <a:pt x="273670" y="1390761"/>
                  <a:pt x="379206" y="1373172"/>
                </a:cubicBezTo>
                <a:cubicBezTo>
                  <a:pt x="415016" y="1367204"/>
                  <a:pt x="527918" y="1352190"/>
                  <a:pt x="557625" y="1350870"/>
                </a:cubicBezTo>
                <a:cubicBezTo>
                  <a:pt x="691359" y="1344926"/>
                  <a:pt x="825254" y="1343436"/>
                  <a:pt x="959069" y="1339719"/>
                </a:cubicBezTo>
                <a:cubicBezTo>
                  <a:pt x="996240" y="1336002"/>
                  <a:pt x="1033600" y="1333850"/>
                  <a:pt x="1070581" y="1328567"/>
                </a:cubicBezTo>
                <a:cubicBezTo>
                  <a:pt x="1085753" y="1326400"/>
                  <a:pt x="1100107" y="1320158"/>
                  <a:pt x="1115186" y="1317416"/>
                </a:cubicBezTo>
                <a:cubicBezTo>
                  <a:pt x="1141046" y="1312714"/>
                  <a:pt x="1167319" y="1310586"/>
                  <a:pt x="1193245" y="1306265"/>
                </a:cubicBezTo>
                <a:cubicBezTo>
                  <a:pt x="1211941" y="1303149"/>
                  <a:pt x="1230306" y="1298230"/>
                  <a:pt x="1249001" y="1295114"/>
                </a:cubicBezTo>
                <a:cubicBezTo>
                  <a:pt x="1414980" y="1267450"/>
                  <a:pt x="1251415" y="1299091"/>
                  <a:pt x="1382815" y="1272811"/>
                </a:cubicBezTo>
                <a:cubicBezTo>
                  <a:pt x="1379098" y="1202187"/>
                  <a:pt x="1377537" y="1131416"/>
                  <a:pt x="1371664" y="1060938"/>
                </a:cubicBezTo>
                <a:cubicBezTo>
                  <a:pt x="1370090" y="1042050"/>
                  <a:pt x="1361817" y="1024090"/>
                  <a:pt x="1360513" y="1005182"/>
                </a:cubicBezTo>
                <a:cubicBezTo>
                  <a:pt x="1354370" y="916107"/>
                  <a:pt x="1354763" y="826677"/>
                  <a:pt x="1349362" y="737553"/>
                </a:cubicBezTo>
                <a:cubicBezTo>
                  <a:pt x="1348508" y="723470"/>
                  <a:pt x="1330272" y="567257"/>
                  <a:pt x="1327059" y="547982"/>
                </a:cubicBezTo>
                <a:cubicBezTo>
                  <a:pt x="1324539" y="532865"/>
                  <a:pt x="1318650" y="518456"/>
                  <a:pt x="1315908" y="503377"/>
                </a:cubicBezTo>
                <a:cubicBezTo>
                  <a:pt x="1311206" y="477517"/>
                  <a:pt x="1308474" y="451338"/>
                  <a:pt x="1304757" y="425319"/>
                </a:cubicBezTo>
                <a:cubicBezTo>
                  <a:pt x="1301040" y="373280"/>
                  <a:pt x="1299068" y="321086"/>
                  <a:pt x="1293606" y="269201"/>
                </a:cubicBezTo>
                <a:cubicBezTo>
                  <a:pt x="1291622" y="250352"/>
                  <a:pt x="1285336" y="232178"/>
                  <a:pt x="1282454" y="213445"/>
                </a:cubicBezTo>
                <a:cubicBezTo>
                  <a:pt x="1277897" y="183826"/>
                  <a:pt x="1275541" y="153903"/>
                  <a:pt x="1271303" y="124236"/>
                </a:cubicBezTo>
                <a:cubicBezTo>
                  <a:pt x="1268105" y="101853"/>
                  <a:pt x="1281985" y="63206"/>
                  <a:pt x="1260152" y="57328"/>
                </a:cubicBezTo>
                <a:cubicBezTo>
                  <a:pt x="1170349" y="33150"/>
                  <a:pt x="1074299" y="49894"/>
                  <a:pt x="981372" y="46177"/>
                </a:cubicBezTo>
                <a:cubicBezTo>
                  <a:pt x="942931" y="33364"/>
                  <a:pt x="1025976" y="7148"/>
                  <a:pt x="970220" y="1572"/>
                </a:cubicBez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9937919">
            <a:off x="2150294" y="4879319"/>
            <a:ext cx="125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Unbiased</a:t>
            </a:r>
          </a:p>
          <a:p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estimators</a:t>
            </a:r>
            <a:endParaRPr lang="en-US" sz="18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9937919">
            <a:off x="3854539" y="4794641"/>
            <a:ext cx="1336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Maximizing</a:t>
            </a:r>
          </a:p>
          <a:p>
            <a:pPr algn="ctr"/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likelihood</a:t>
            </a:r>
            <a:endParaRPr lang="en-US" sz="18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9937919">
            <a:off x="5605811" y="4874146"/>
            <a:ext cx="124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Bayesian </a:t>
            </a:r>
          </a:p>
          <a:p>
            <a:pPr algn="ctr"/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estimation</a:t>
            </a:r>
            <a:endParaRPr lang="en-US" sz="18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1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Episode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</a:t>
            </a:r>
            <a:endParaRPr lang="en-US" sz="36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 Song of The Last Estimator 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9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Something rotten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 the world of MLE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1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381000" y="266700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Foreshadowing..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 (Standard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neric (Standard)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as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16239</TotalTime>
  <Words>1979</Words>
  <Application>Microsoft Macintosh PowerPoint</Application>
  <PresentationFormat>On-screen Show (4:3)</PresentationFormat>
  <Paragraphs>335</Paragraphs>
  <Slides>51</Slides>
  <Notes>19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8" baseType="lpstr">
      <vt:lpstr>Calibri</vt:lpstr>
      <vt:lpstr>Century Gothic</vt:lpstr>
      <vt:lpstr>Chalkboard</vt:lpstr>
      <vt:lpstr>Courier New</vt:lpstr>
      <vt:lpstr>Helvetica</vt:lpstr>
      <vt:lpstr>Lucida Sans Unicode</vt:lpstr>
      <vt:lpstr>Monotype Sorts</vt:lpstr>
      <vt:lpstr>ＭＳ Ｐゴシック</vt:lpstr>
      <vt:lpstr>Symbol</vt:lpstr>
      <vt:lpstr>Times</vt:lpstr>
      <vt:lpstr>Times New Roman</vt:lpstr>
      <vt:lpstr>Wingdings</vt:lpstr>
      <vt:lpstr>Arial</vt:lpstr>
      <vt:lpstr>Generic (Standard)</vt:lpstr>
      <vt:lpstr>Custom Design</vt:lpstr>
      <vt:lpstr>Hashing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It’s Normal to Be Normal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Chris James Piech</cp:lastModifiedBy>
  <cp:revision>7450</cp:revision>
  <cp:lastPrinted>2016-05-16T21:13:41Z</cp:lastPrinted>
  <dcterms:created xsi:type="dcterms:W3CDTF">1998-09-02T00:01:18Z</dcterms:created>
  <dcterms:modified xsi:type="dcterms:W3CDTF">2017-11-15T22:56:57Z</dcterms:modified>
</cp:coreProperties>
</file>